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9"/>
  </p:notesMasterIdLst>
  <p:handoutMasterIdLst>
    <p:handoutMasterId r:id="rId120"/>
  </p:handoutMasterIdLst>
  <p:sldIdLst>
    <p:sldId id="256" r:id="rId2"/>
    <p:sldId id="257" r:id="rId3"/>
    <p:sldId id="258" r:id="rId4"/>
    <p:sldId id="264" r:id="rId5"/>
    <p:sldId id="260" r:id="rId6"/>
    <p:sldId id="266" r:id="rId7"/>
    <p:sldId id="261" r:id="rId8"/>
    <p:sldId id="262" r:id="rId9"/>
    <p:sldId id="263" r:id="rId10"/>
    <p:sldId id="265" r:id="rId11"/>
    <p:sldId id="267" r:id="rId12"/>
    <p:sldId id="268" r:id="rId13"/>
    <p:sldId id="269" r:id="rId14"/>
    <p:sldId id="272" r:id="rId15"/>
    <p:sldId id="273" r:id="rId16"/>
    <p:sldId id="274" r:id="rId17"/>
    <p:sldId id="287" r:id="rId18"/>
    <p:sldId id="275" r:id="rId19"/>
    <p:sldId id="276" r:id="rId20"/>
    <p:sldId id="281" r:id="rId21"/>
    <p:sldId id="284" r:id="rId22"/>
    <p:sldId id="285" r:id="rId23"/>
    <p:sldId id="278" r:id="rId24"/>
    <p:sldId id="286" r:id="rId25"/>
    <p:sldId id="354" r:id="rId26"/>
    <p:sldId id="288" r:id="rId27"/>
    <p:sldId id="289" r:id="rId28"/>
    <p:sldId id="290" r:id="rId29"/>
    <p:sldId id="291" r:id="rId30"/>
    <p:sldId id="292" r:id="rId31"/>
    <p:sldId id="293" r:id="rId32"/>
    <p:sldId id="294" r:id="rId33"/>
    <p:sldId id="295" r:id="rId34"/>
    <p:sldId id="296" r:id="rId35"/>
    <p:sldId id="297" r:id="rId36"/>
    <p:sldId id="298" r:id="rId37"/>
    <p:sldId id="301" r:id="rId38"/>
    <p:sldId id="302" r:id="rId39"/>
    <p:sldId id="303" r:id="rId40"/>
    <p:sldId id="299" r:id="rId41"/>
    <p:sldId id="300" r:id="rId42"/>
    <p:sldId id="304" r:id="rId43"/>
    <p:sldId id="305" r:id="rId44"/>
    <p:sldId id="349" r:id="rId45"/>
    <p:sldId id="350" r:id="rId46"/>
    <p:sldId id="321" r:id="rId47"/>
    <p:sldId id="306" r:id="rId48"/>
    <p:sldId id="312" r:id="rId49"/>
    <p:sldId id="314" r:id="rId50"/>
    <p:sldId id="313" r:id="rId51"/>
    <p:sldId id="317" r:id="rId52"/>
    <p:sldId id="315" r:id="rId53"/>
    <p:sldId id="307" r:id="rId54"/>
    <p:sldId id="355" r:id="rId55"/>
    <p:sldId id="356" r:id="rId56"/>
    <p:sldId id="309" r:id="rId57"/>
    <p:sldId id="357" r:id="rId58"/>
    <p:sldId id="358" r:id="rId59"/>
    <p:sldId id="360" r:id="rId60"/>
    <p:sldId id="359" r:id="rId61"/>
    <p:sldId id="310" r:id="rId62"/>
    <p:sldId id="361" r:id="rId63"/>
    <p:sldId id="353" r:id="rId64"/>
    <p:sldId id="332" r:id="rId65"/>
    <p:sldId id="343" r:id="rId66"/>
    <p:sldId id="344" r:id="rId67"/>
    <p:sldId id="345" r:id="rId68"/>
    <p:sldId id="346" r:id="rId69"/>
    <p:sldId id="347" r:id="rId70"/>
    <p:sldId id="348" r:id="rId71"/>
    <p:sldId id="311" r:id="rId72"/>
    <p:sldId id="318" r:id="rId73"/>
    <p:sldId id="319" r:id="rId74"/>
    <p:sldId id="322" r:id="rId75"/>
    <p:sldId id="323" r:id="rId76"/>
    <p:sldId id="324" r:id="rId77"/>
    <p:sldId id="327" r:id="rId78"/>
    <p:sldId id="326" r:id="rId79"/>
    <p:sldId id="330" r:id="rId80"/>
    <p:sldId id="329" r:id="rId81"/>
    <p:sldId id="328" r:id="rId82"/>
    <p:sldId id="333" r:id="rId83"/>
    <p:sldId id="370" r:id="rId84"/>
    <p:sldId id="331" r:id="rId85"/>
    <p:sldId id="334" r:id="rId86"/>
    <p:sldId id="338" r:id="rId87"/>
    <p:sldId id="335" r:id="rId88"/>
    <p:sldId id="336" r:id="rId89"/>
    <p:sldId id="369" r:id="rId90"/>
    <p:sldId id="362" r:id="rId91"/>
    <p:sldId id="337" r:id="rId92"/>
    <p:sldId id="351" r:id="rId93"/>
    <p:sldId id="352" r:id="rId94"/>
    <p:sldId id="339" r:id="rId95"/>
    <p:sldId id="340" r:id="rId96"/>
    <p:sldId id="341" r:id="rId97"/>
    <p:sldId id="342" r:id="rId98"/>
    <p:sldId id="365" r:id="rId99"/>
    <p:sldId id="366" r:id="rId100"/>
    <p:sldId id="363" r:id="rId101"/>
    <p:sldId id="364" r:id="rId102"/>
    <p:sldId id="367" r:id="rId103"/>
    <p:sldId id="368" r:id="rId104"/>
    <p:sldId id="371" r:id="rId105"/>
    <p:sldId id="372" r:id="rId106"/>
    <p:sldId id="373" r:id="rId107"/>
    <p:sldId id="374" r:id="rId108"/>
    <p:sldId id="376" r:id="rId109"/>
    <p:sldId id="375" r:id="rId110"/>
    <p:sldId id="377" r:id="rId111"/>
    <p:sldId id="378" r:id="rId112"/>
    <p:sldId id="379" r:id="rId113"/>
    <p:sldId id="380" r:id="rId114"/>
    <p:sldId id="381" r:id="rId115"/>
    <p:sldId id="382" r:id="rId116"/>
    <p:sldId id="383" r:id="rId117"/>
    <p:sldId id="384"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106" d="100"/>
          <a:sy n="106" d="100"/>
        </p:scale>
        <p:origin x="438" y="86"/>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31C5D63E-B32B-4939-8396-09F81C1C2D2C}"/>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DAEFCEF1-35C8-46E4-ADD5-7646E6862BD5}"/>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01919E5-6E52-4F12-A8C8-0C92B9BA5D76}" type="datetimeFigureOut">
              <a:rPr lang="he-IL" smtClean="0"/>
              <a:t>י"ב/אדר/תשפ"ג</a:t>
            </a:fld>
            <a:endParaRPr lang="he-IL"/>
          </a:p>
        </p:txBody>
      </p:sp>
      <p:sp>
        <p:nvSpPr>
          <p:cNvPr id="4" name="מציין מיקום של כותרת תחתונה 3">
            <a:extLst>
              <a:ext uri="{FF2B5EF4-FFF2-40B4-BE49-F238E27FC236}">
                <a16:creationId xmlns:a16="http://schemas.microsoft.com/office/drawing/2014/main" id="{BDAEBB2F-3E41-4327-BCEF-379C8C358979}"/>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E8FF551E-267F-4B18-96F0-1319FA642D24}"/>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19234E5D-0DA2-4296-96B0-66FAE24E9246}" type="slidenum">
              <a:rPr lang="he-IL" smtClean="0"/>
              <a:t>‹#›</a:t>
            </a:fld>
            <a:endParaRPr lang="he-IL"/>
          </a:p>
        </p:txBody>
      </p:sp>
    </p:spTree>
    <p:extLst>
      <p:ext uri="{BB962C8B-B14F-4D97-AF65-F5344CB8AC3E}">
        <p14:creationId xmlns:p14="http://schemas.microsoft.com/office/powerpoint/2010/main" val="3385018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C75F78CF-6A4D-459D-8099-B806EBAF6B14}" type="datetimeFigureOut">
              <a:rPr lang="he-IL" smtClean="0"/>
              <a:t>י"ב/אדר/תשפ"ג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C9474A1-0492-49F0-BDDD-04F4C715F387}" type="slidenum">
              <a:rPr lang="he-IL" smtClean="0"/>
              <a:t>‹#›</a:t>
            </a:fld>
            <a:endParaRPr lang="he-IL"/>
          </a:p>
        </p:txBody>
      </p:sp>
    </p:spTree>
    <p:extLst>
      <p:ext uri="{BB962C8B-B14F-4D97-AF65-F5344CB8AC3E}">
        <p14:creationId xmlns:p14="http://schemas.microsoft.com/office/powerpoint/2010/main" val="138448185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0A0BFBD-47BB-4B63-95BE-6C4C1D1A2FFD}" type="datetime1">
              <a:rPr lang="en-US" smtClean="0"/>
              <a:t>3/5/2023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594CF27-CF14-4FE8-91BB-B9958485D73E}"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BB981E0-D7BC-4812-A487-534885CEC830}"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he-IL"/>
              <a:t>לחץ כדי לערוך סגנון כותרת של תבנית בסיס</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5ECCAD3-882C-4BDD-8AC8-D1A1CFD3C816}"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55C7E57-548E-4761-A15B-C71CF1FE7752}"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29526E-1434-4691-A043-50E48E787841}" type="datetime1">
              <a:rPr lang="en-US" smtClean="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ECDD9DD-D055-4A7A-9F7E-B6A3447944E8}" type="datetime1">
              <a:rPr lang="en-US" smtClean="0"/>
              <a:t>3/5/2023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B57F98A-811E-4B55-9726-AA40359D8DEA}"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6D48C47-5534-44F6-9222-F09065B341C8}"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5BF6EA5-C37F-45F6-A933-D884ECE3368B}"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52629E6-024D-421F-BB3A-6D6B64AA979C}" type="datetime1">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538F82BC-6630-46C9-AD65-3CFCF16A97D1}"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538A91AB-4904-41A5-BA57-59872B9310AF}" type="datetime1">
              <a:rPr lang="en-US" smtClean="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6A77C40A-E4B3-4F64-A107-4F226E67CE80}" type="datetime1">
              <a:rPr lang="en-US" smtClean="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E6800-12C6-4800-B605-191A33FF3FF9}" type="datetime1">
              <a:rPr lang="en-US" smtClean="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EF616B0-B3D2-4521-8137-064255585BC3}"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he-IL"/>
              <a:t>לחץ על הסמל כדי להוסיף תמונה</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3FB01C5-DC11-4308-8AC3-D188DFB6B245}" type="datetime1">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B3C520-1FB0-4C65-8426-B59AA17941E0}" type="datetime1">
              <a:rPr lang="en-US" smtClean="0"/>
              <a:t>3/5/2023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1" eaLnBrk="1" latinLnBrk="0" hangingPunct="1">
        <a:spcBef>
          <a:spcPct val="0"/>
        </a:spcBef>
        <a:buNone/>
        <a:defRPr sz="3600" b="0" i="0" kern="1200">
          <a:solidFill>
            <a:schemeClr val="bg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aya55703@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mongodb.com/docs/manual/reference/operator/aggregation/"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5F09A6-6B36-4FD9-8352-DD596C5A048D}"/>
              </a:ext>
            </a:extLst>
          </p:cNvPr>
          <p:cNvSpPr>
            <a:spLocks noGrp="1"/>
          </p:cNvSpPr>
          <p:nvPr>
            <p:ph type="ctrTitle"/>
          </p:nvPr>
        </p:nvSpPr>
        <p:spPr/>
        <p:txBody>
          <a:bodyPr/>
          <a:lstStyle/>
          <a:p>
            <a:r>
              <a:rPr lang="en-US" dirty="0"/>
              <a:t>MongoDB</a:t>
            </a:r>
            <a:br>
              <a:rPr lang="en-US" dirty="0"/>
            </a:br>
            <a:br>
              <a:rPr lang="en-US" dirty="0"/>
            </a:br>
            <a:r>
              <a:rPr lang="en-US" sz="1400" dirty="0"/>
              <a:t>© Chaya Schiff 0548455703 </a:t>
            </a:r>
            <a:r>
              <a:rPr lang="en-US" sz="1400" dirty="0">
                <a:hlinkClick r:id="rId2"/>
              </a:rPr>
              <a:t>chaya55703@gmail.com</a:t>
            </a:r>
            <a:r>
              <a:rPr lang="en-US" sz="1400" dirty="0"/>
              <a:t> </a:t>
            </a:r>
            <a:endParaRPr lang="he-IL" dirty="0"/>
          </a:p>
        </p:txBody>
      </p:sp>
      <p:sp>
        <p:nvSpPr>
          <p:cNvPr id="4" name="מציין מיקום של מספר שקופית 3">
            <a:extLst>
              <a:ext uri="{FF2B5EF4-FFF2-40B4-BE49-F238E27FC236}">
                <a16:creationId xmlns:a16="http://schemas.microsoft.com/office/drawing/2014/main" id="{502CB62A-9D30-497F-945F-DE265A61F08E}"/>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704219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8D14D4-A3C8-4B99-B2B6-27093178FFF1}"/>
              </a:ext>
            </a:extLst>
          </p:cNvPr>
          <p:cNvSpPr>
            <a:spLocks noGrp="1"/>
          </p:cNvSpPr>
          <p:nvPr>
            <p:ph type="title"/>
          </p:nvPr>
        </p:nvSpPr>
        <p:spPr/>
        <p:txBody>
          <a:bodyPr/>
          <a:lstStyle/>
          <a:p>
            <a:pPr algn="r"/>
            <a:r>
              <a:rPr lang="en-US" dirty="0"/>
              <a:t>Big Data –</a:t>
            </a:r>
            <a:br>
              <a:rPr lang="en-US" dirty="0"/>
            </a:br>
            <a:r>
              <a:rPr lang="he-IL" dirty="0"/>
              <a:t>אתגרים</a:t>
            </a:r>
          </a:p>
        </p:txBody>
      </p:sp>
      <p:sp>
        <p:nvSpPr>
          <p:cNvPr id="3" name="מציין מיקום תוכן 2">
            <a:extLst>
              <a:ext uri="{FF2B5EF4-FFF2-40B4-BE49-F238E27FC236}">
                <a16:creationId xmlns:a16="http://schemas.microsoft.com/office/drawing/2014/main" id="{CDC8D6C6-2EAF-4BB7-9956-AF684108FF47}"/>
              </a:ext>
            </a:extLst>
          </p:cNvPr>
          <p:cNvSpPr>
            <a:spLocks noGrp="1"/>
          </p:cNvSpPr>
          <p:nvPr>
            <p:ph idx="1"/>
          </p:nvPr>
        </p:nvSpPr>
        <p:spPr/>
        <p:txBody>
          <a:bodyPr>
            <a:normAutofit/>
          </a:bodyPr>
          <a:lstStyle/>
          <a:p>
            <a:pPr marL="0" indent="0">
              <a:buNone/>
            </a:pPr>
            <a:r>
              <a:rPr lang="he-IL" sz="1500" dirty="0">
                <a:latin typeface="Calibri" panose="020F0502020204030204" pitchFamily="34" charset="0"/>
                <a:cs typeface="Calibri" panose="020F0502020204030204" pitchFamily="34" charset="0"/>
              </a:rPr>
              <a:t>בעוד ש-</a:t>
            </a:r>
            <a:r>
              <a:rPr lang="en-US" sz="1500" dirty="0">
                <a:latin typeface="Calibri" panose="020F0502020204030204" pitchFamily="34" charset="0"/>
                <a:cs typeface="Calibri" panose="020F0502020204030204" pitchFamily="34" charset="0"/>
              </a:rPr>
              <a:t>Big Data </a:t>
            </a:r>
            <a:r>
              <a:rPr lang="he-IL" sz="1500" dirty="0">
                <a:latin typeface="Calibri" panose="020F0502020204030204" pitchFamily="34" charset="0"/>
                <a:cs typeface="Calibri" panose="020F0502020204030204" pitchFamily="34" charset="0"/>
              </a:rPr>
              <a:t> זהו תחום מאוד מבטיח ומתפתח, יש בו עדיין לא מעט אתגרים. ראשית, </a:t>
            </a:r>
            <a:r>
              <a:rPr lang="en-US" sz="1500" dirty="0">
                <a:latin typeface="Calibri" panose="020F0502020204030204" pitchFamily="34" charset="0"/>
                <a:cs typeface="Calibri" panose="020F0502020204030204" pitchFamily="34" charset="0"/>
              </a:rPr>
              <a:t>Big Data</a:t>
            </a:r>
            <a:r>
              <a:rPr lang="he-IL" sz="1500" dirty="0">
                <a:latin typeface="Calibri" panose="020F0502020204030204" pitchFamily="34" charset="0"/>
                <a:cs typeface="Calibri" panose="020F0502020204030204" pitchFamily="34" charset="0"/>
              </a:rPr>
              <a:t> כמו שזה נשמע, עוסק בהמון המון נתונים. למרות שהטכנולוגיות החדשות שפותחו עבור אחסון נתונים פותרות נכון להיום את הבעיה, נפח הנתונים עדיין ממשיך להכפיל את עצמו כל שנתיים. ארגונים ממשיכים להיאבק כדי לעמוד בקצב זרימת הנתונים שלהם ולמצוא דרכים לאחסן אותם ביעילות. </a:t>
            </a:r>
          </a:p>
          <a:p>
            <a:pPr marL="0" indent="0">
              <a:buNone/>
            </a:pPr>
            <a:r>
              <a:rPr lang="he-IL" sz="1500" dirty="0">
                <a:latin typeface="Calibri" panose="020F0502020204030204" pitchFamily="34" charset="0"/>
                <a:cs typeface="Calibri" panose="020F0502020204030204" pitchFamily="34" charset="0"/>
              </a:rPr>
              <a:t>אבל זה לא מספיק רק לאחסן את הנתונים. הנתונים חייבים לשמש את הארגונים ולתת להם ערך אמיתי, וזה תלוי בטיב הדאטה. עבודה על טיוב הנתונים במיוחד בתחום ה </a:t>
            </a:r>
            <a:r>
              <a:rPr lang="en-US" sz="1500" dirty="0">
                <a:latin typeface="Calibri" panose="020F0502020204030204" pitchFamily="34" charset="0"/>
                <a:cs typeface="Calibri" panose="020F0502020204030204" pitchFamily="34" charset="0"/>
              </a:rPr>
              <a:t>Big Data </a:t>
            </a:r>
            <a:r>
              <a:rPr lang="he-IL" sz="1500" dirty="0">
                <a:latin typeface="Calibri" panose="020F0502020204030204" pitchFamily="34" charset="0"/>
                <a:cs typeface="Calibri" panose="020F0502020204030204" pitchFamily="34" charset="0"/>
              </a:rPr>
              <a:t> היא אינסופית. מדעני נתונים </a:t>
            </a:r>
            <a:r>
              <a:rPr lang="en-US" sz="1500" dirty="0">
                <a:latin typeface="Calibri" panose="020F0502020204030204" pitchFamily="34" charset="0"/>
                <a:cs typeface="Calibri" panose="020F0502020204030204" pitchFamily="34" charset="0"/>
              </a:rPr>
              <a:t>(Data Scientist)</a:t>
            </a:r>
            <a:r>
              <a:rPr lang="he-IL" sz="1500" dirty="0">
                <a:latin typeface="Calibri" panose="020F0502020204030204" pitchFamily="34" charset="0"/>
                <a:cs typeface="Calibri" panose="020F0502020204030204" pitchFamily="34" charset="0"/>
              </a:rPr>
              <a:t> מבלים עד 80 אחוז מזמנם בהכנת נתונים לפני שניתן להשתמש בהם בפועל.</a:t>
            </a:r>
          </a:p>
          <a:p>
            <a:pPr marL="0" indent="0">
              <a:buNone/>
            </a:pPr>
            <a:r>
              <a:rPr lang="he-IL" sz="1500" dirty="0">
                <a:latin typeface="Calibri" panose="020F0502020204030204" pitchFamily="34" charset="0"/>
                <a:cs typeface="Calibri" panose="020F0502020204030204" pitchFamily="34" charset="0"/>
              </a:rPr>
              <a:t>ולבסוף, טכנולוגיות ה-</a:t>
            </a:r>
            <a:r>
              <a:rPr lang="en-US" sz="1500" dirty="0">
                <a:latin typeface="Calibri" panose="020F0502020204030204" pitchFamily="34" charset="0"/>
                <a:cs typeface="Calibri" panose="020F0502020204030204" pitchFamily="34" charset="0"/>
              </a:rPr>
              <a:t>Big Data </a:t>
            </a:r>
            <a:r>
              <a:rPr lang="he-IL" sz="1500" dirty="0">
                <a:latin typeface="Calibri" panose="020F0502020204030204" pitchFamily="34" charset="0"/>
                <a:cs typeface="Calibri" panose="020F0502020204030204" pitchFamily="34" charset="0"/>
              </a:rPr>
              <a:t> משתנות בקצב מהיר מדי, ומאוד קשה לגשר על הפער שנוצר כמעט באופן קבוע, באימוץ טכנולוגיה חדשה, פערי הידע לצורך השימוש בה ובניית ארכיטקטורות חדשות. לפני מספר שנים, </a:t>
            </a:r>
            <a:r>
              <a:rPr lang="en-US" sz="1500" dirty="0">
                <a:latin typeface="Calibri" panose="020F0502020204030204" pitchFamily="34" charset="0"/>
                <a:cs typeface="Calibri" panose="020F0502020204030204" pitchFamily="34" charset="0"/>
              </a:rPr>
              <a:t>Apache Hadoop </a:t>
            </a:r>
            <a:r>
              <a:rPr lang="he-IL" sz="1500" dirty="0">
                <a:latin typeface="Calibri" panose="020F0502020204030204" pitchFamily="34" charset="0"/>
                <a:cs typeface="Calibri" panose="020F0502020204030204" pitchFamily="34" charset="0"/>
              </a:rPr>
              <a:t>  הייתה הטכנולוגיה הפופולרית והמובילה המשמשת לניתוח </a:t>
            </a:r>
            <a:r>
              <a:rPr lang="en-US" sz="1500" dirty="0">
                <a:latin typeface="Calibri" panose="020F0502020204030204" pitchFamily="34" charset="0"/>
                <a:cs typeface="Calibri" panose="020F0502020204030204" pitchFamily="34" charset="0"/>
              </a:rPr>
              <a:t>Big Data</a:t>
            </a:r>
            <a:r>
              <a:rPr lang="he-IL" sz="1500" dirty="0">
                <a:latin typeface="Calibri" panose="020F0502020204030204" pitchFamily="34" charset="0"/>
                <a:cs typeface="Calibri" panose="020F0502020204030204" pitchFamily="34" charset="0"/>
              </a:rPr>
              <a:t>. אחריה נכנס ה-</a:t>
            </a:r>
            <a:r>
              <a:rPr lang="en-US" sz="1500" dirty="0">
                <a:latin typeface="Calibri" panose="020F0502020204030204" pitchFamily="34" charset="0"/>
                <a:cs typeface="Calibri" panose="020F0502020204030204" pitchFamily="34" charset="0"/>
              </a:rPr>
              <a:t>Apache Spark </a:t>
            </a:r>
            <a:r>
              <a:rPr lang="he-IL" sz="1500" dirty="0">
                <a:latin typeface="Calibri" panose="020F0502020204030204" pitchFamily="34" charset="0"/>
                <a:cs typeface="Calibri" panose="020F0502020204030204" pitchFamily="34" charset="0"/>
              </a:rPr>
              <a:t> בשנת 2014 והיום, שילוב של שתי פלטפורמות נראה כגישה הטובה ביותר. עם התפתחויות טכנולוגיות על הארגון להמשיך להיות במעקב תמידי ולאמץ את הכלים הרלוונטיים והמתאימים לו ביותר</a:t>
            </a:r>
            <a:r>
              <a:rPr lang="he-IL" dirty="0"/>
              <a:t>.</a:t>
            </a:r>
            <a:endParaRPr lang="he-IL" sz="15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071D2626-209D-48C1-A3EE-106E994E816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729901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524B40-0F45-4A7B-BA48-E1A419A391E0}"/>
              </a:ext>
            </a:extLst>
          </p:cNvPr>
          <p:cNvSpPr>
            <a:spLocks noGrp="1"/>
          </p:cNvSpPr>
          <p:nvPr>
            <p:ph type="title"/>
          </p:nvPr>
        </p:nvSpPr>
        <p:spPr/>
        <p:txBody>
          <a:bodyPr/>
          <a:lstStyle/>
          <a:p>
            <a:r>
              <a:rPr lang="en-US" dirty="0"/>
              <a:t>MongoDB Script</a:t>
            </a:r>
            <a:endParaRPr lang="he-IL" dirty="0"/>
          </a:p>
        </p:txBody>
      </p:sp>
      <p:sp>
        <p:nvSpPr>
          <p:cNvPr id="3" name="מציין מיקום תוכן 2">
            <a:extLst>
              <a:ext uri="{FF2B5EF4-FFF2-40B4-BE49-F238E27FC236}">
                <a16:creationId xmlns:a16="http://schemas.microsoft.com/office/drawing/2014/main" id="{E6FE3A6A-76AA-4479-A8B9-E64521D20B49}"/>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במידה ונרצה לשמור פעולות </a:t>
            </a:r>
            <a:r>
              <a:rPr lang="en-US" sz="1600" dirty="0">
                <a:latin typeface="Calibri" panose="020F0502020204030204" pitchFamily="34" charset="0"/>
                <a:cs typeface="Calibri" panose="020F0502020204030204" pitchFamily="34" charset="0"/>
              </a:rPr>
              <a:t>shell</a:t>
            </a:r>
            <a:r>
              <a:rPr lang="he-IL" sz="1600" dirty="0">
                <a:latin typeface="Calibri" panose="020F0502020204030204" pitchFamily="34" charset="0"/>
                <a:cs typeface="Calibri" panose="020F0502020204030204" pitchFamily="34" charset="0"/>
              </a:rPr>
              <a:t> של </a:t>
            </a:r>
            <a:r>
              <a:rPr lang="en-US" sz="1600" dirty="0">
                <a:latin typeface="Calibri" panose="020F0502020204030204" pitchFamily="34" charset="0"/>
                <a:cs typeface="Calibri" panose="020F0502020204030204" pitchFamily="34" charset="0"/>
              </a:rPr>
              <a:t>MongoDB</a:t>
            </a:r>
            <a:r>
              <a:rPr lang="he-IL" sz="1600" dirty="0">
                <a:latin typeface="Calibri" panose="020F0502020204030204" pitchFamily="34" charset="0"/>
                <a:cs typeface="Calibri" panose="020F0502020204030204" pitchFamily="34" charset="0"/>
              </a:rPr>
              <a:t> או שנרצה ליצור פעולות מורכבות המורכבות ממספר שאילתות, נוכל ליצור </a:t>
            </a:r>
            <a:r>
              <a:rPr lang="en-US" sz="1600" dirty="0">
                <a:latin typeface="Calibri" panose="020F0502020204030204" pitchFamily="34" charset="0"/>
                <a:cs typeface="Calibri" panose="020F0502020204030204" pitchFamily="34" charset="0"/>
              </a:rPr>
              <a:t>script</a:t>
            </a:r>
            <a:r>
              <a:rPr lang="he-IL" sz="1600" dirty="0">
                <a:latin typeface="Calibri" panose="020F0502020204030204" pitchFamily="34" charset="0"/>
                <a:cs typeface="Calibri" panose="020F0502020204030204" pitchFamily="34" charset="0"/>
              </a:rPr>
              <a:t> עבור זאת.</a:t>
            </a:r>
          </a:p>
          <a:p>
            <a:pPr marL="0" indent="0">
              <a:buNone/>
            </a:pPr>
            <a:r>
              <a:rPr lang="he-IL" sz="1600" dirty="0">
                <a:latin typeface="Calibri" panose="020F0502020204030204" pitchFamily="34" charset="0"/>
                <a:cs typeface="Calibri" panose="020F0502020204030204" pitchFamily="34" charset="0"/>
              </a:rPr>
              <a:t>יצירת </a:t>
            </a:r>
            <a:r>
              <a:rPr lang="en-US" sz="1600" dirty="0">
                <a:latin typeface="Calibri" panose="020F0502020204030204" pitchFamily="34" charset="0"/>
                <a:cs typeface="Calibri" panose="020F0502020204030204" pitchFamily="34" charset="0"/>
              </a:rPr>
              <a:t>script</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יצירת קובץ בסיומת </a:t>
            </a:r>
            <a:r>
              <a:rPr lang="en-US" sz="1600" dirty="0">
                <a:latin typeface="Calibri" panose="020F0502020204030204" pitchFamily="34" charset="0"/>
                <a:cs typeface="Calibri" panose="020F0502020204030204" pitchFamily="34" charset="0"/>
              </a:rPr>
              <a:t>JS(Java Script)</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הסקריפט ייכתב בשפת </a:t>
            </a:r>
            <a:r>
              <a:rPr lang="en-US" sz="1600" dirty="0">
                <a:latin typeface="Calibri" panose="020F0502020204030204" pitchFamily="34" charset="0"/>
                <a:cs typeface="Calibri" panose="020F0502020204030204" pitchFamily="34" charset="0"/>
              </a:rPr>
              <a:t>java script</a:t>
            </a:r>
            <a:r>
              <a:rPr lang="he-IL" sz="1600" dirty="0">
                <a:latin typeface="Calibri" panose="020F0502020204030204" pitchFamily="34" charset="0"/>
                <a:cs typeface="Calibri" panose="020F0502020204030204" pitchFamily="34" charset="0"/>
              </a:rPr>
              <a:t>, דרכו נתחבר ל </a:t>
            </a:r>
            <a:r>
              <a:rPr lang="en-US" sz="1600" dirty="0">
                <a:latin typeface="Calibri" panose="020F0502020204030204" pitchFamily="34" charset="0"/>
                <a:cs typeface="Calibri" panose="020F0502020204030204" pitchFamily="34" charset="0"/>
              </a:rPr>
              <a:t>database</a:t>
            </a:r>
            <a:r>
              <a:rPr lang="he-IL" sz="1600" dirty="0">
                <a:latin typeface="Calibri" panose="020F0502020204030204" pitchFamily="34" charset="0"/>
                <a:cs typeface="Calibri" panose="020F0502020204030204" pitchFamily="34" charset="0"/>
              </a:rPr>
              <a:t> ונבצע עליו שאילתות.</a:t>
            </a:r>
          </a:p>
          <a:p>
            <a:pPr marL="0" indent="0">
              <a:buNone/>
            </a:pPr>
            <a:r>
              <a:rPr lang="he-IL" sz="1600" dirty="0">
                <a:latin typeface="Calibri" panose="020F0502020204030204" pitchFamily="34" charset="0"/>
                <a:cs typeface="Calibri" panose="020F0502020204030204" pitchFamily="34" charset="0"/>
              </a:rPr>
              <a:t>הרצת ה </a:t>
            </a:r>
            <a:r>
              <a:rPr lang="en-US" sz="1600" dirty="0">
                <a:latin typeface="Calibri" panose="020F0502020204030204" pitchFamily="34" charset="0"/>
                <a:cs typeface="Calibri" panose="020F0502020204030204" pitchFamily="34" charset="0"/>
              </a:rPr>
              <a:t>script</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פתיחת </a:t>
            </a:r>
            <a:r>
              <a:rPr lang="en-US" sz="1600" dirty="0">
                <a:latin typeface="Calibri" panose="020F0502020204030204" pitchFamily="34" charset="0"/>
                <a:cs typeface="Calibri" panose="020F0502020204030204" pitchFamily="34" charset="0"/>
              </a:rPr>
              <a:t>command line</a:t>
            </a:r>
            <a:r>
              <a:rPr lang="he-IL" sz="1600" dirty="0">
                <a:latin typeface="Calibri" panose="020F0502020204030204" pitchFamily="34" charset="0"/>
                <a:cs typeface="Calibri" panose="020F0502020204030204" pitchFamily="34" charset="0"/>
              </a:rPr>
              <a:t> בכל מקום במחשב והרצת הפקודה הבאה:</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mongo </a:t>
            </a:r>
            <a:r>
              <a:rPr lang="en-US" sz="1600" i="1" dirty="0" err="1">
                <a:latin typeface="Calibri" panose="020F0502020204030204" pitchFamily="34" charset="0"/>
                <a:cs typeface="Calibri" panose="020F0502020204030204" pitchFamily="34" charset="0"/>
              </a:rPr>
              <a:t>connectionString</a:t>
            </a:r>
            <a:r>
              <a:rPr lang="en-US" sz="1600" dirty="0">
                <a:latin typeface="Calibri" panose="020F0502020204030204" pitchFamily="34" charset="0"/>
                <a:cs typeface="Calibri" panose="020F0502020204030204" pitchFamily="34" charset="0"/>
              </a:rPr>
              <a:t> </a:t>
            </a:r>
            <a:r>
              <a:rPr lang="en-US" sz="1600" i="1" dirty="0" err="1">
                <a:latin typeface="Calibri" panose="020F0502020204030204" pitchFamily="34" charset="0"/>
                <a:cs typeface="Calibri" panose="020F0502020204030204" pitchFamily="34" charset="0"/>
              </a:rPr>
              <a:t>pathToScript</a:t>
            </a:r>
            <a:endParaRPr lang="he-IL" sz="1600" i="1" dirty="0">
              <a:latin typeface="Calibri" panose="020F0502020204030204" pitchFamily="34" charset="0"/>
              <a:cs typeface="Calibri" panose="020F0502020204030204" pitchFamily="34" charset="0"/>
            </a:endParaRPr>
          </a:p>
          <a:p>
            <a:pPr marL="0" indent="0">
              <a:buNone/>
            </a:pPr>
            <a:r>
              <a:rPr lang="he-IL" sz="1600" dirty="0">
                <a:latin typeface="Calibri" panose="020F0502020204030204" pitchFamily="34" charset="0"/>
                <a:cs typeface="Calibri" panose="020F0502020204030204" pitchFamily="34" charset="0"/>
              </a:rPr>
              <a:t>[במידה והפקודה אינה נתמכת ייתכן שצריך להוסיף את הנתיב של ה </a:t>
            </a:r>
            <a:r>
              <a:rPr lang="en-US" sz="1600" dirty="0">
                <a:latin typeface="Calibri" panose="020F0502020204030204" pitchFamily="34" charset="0"/>
                <a:cs typeface="Calibri" panose="020F0502020204030204" pitchFamily="34" charset="0"/>
              </a:rPr>
              <a:t>MongoDB</a:t>
            </a:r>
            <a:r>
              <a:rPr lang="he-IL" sz="1600" dirty="0">
                <a:latin typeface="Calibri" panose="020F0502020204030204" pitchFamily="34" charset="0"/>
                <a:cs typeface="Calibri" panose="020F0502020204030204" pitchFamily="34" charset="0"/>
              </a:rPr>
              <a:t> (ב </a:t>
            </a:r>
            <a:r>
              <a:rPr lang="en-US" sz="1600" dirty="0">
                <a:latin typeface="Calibri" panose="020F0502020204030204" pitchFamily="34" charset="0"/>
                <a:cs typeface="Calibri" panose="020F0502020204030204" pitchFamily="34" charset="0"/>
              </a:rPr>
              <a:t>Program Files</a:t>
            </a:r>
            <a:r>
              <a:rPr lang="he-IL" sz="1600" dirty="0">
                <a:latin typeface="Calibri" panose="020F0502020204030204" pitchFamily="34" charset="0"/>
                <a:cs typeface="Calibri" panose="020F0502020204030204" pitchFamily="34" charset="0"/>
              </a:rPr>
              <a:t>) ל </a:t>
            </a:r>
            <a:r>
              <a:rPr lang="en-US" sz="1600" dirty="0">
                <a:latin typeface="Calibri" panose="020F0502020204030204" pitchFamily="34" charset="0"/>
                <a:cs typeface="Calibri" panose="020F0502020204030204" pitchFamily="34" charset="0"/>
              </a:rPr>
              <a:t>path</a:t>
            </a:r>
            <a:r>
              <a:rPr lang="he-IL" sz="1600" dirty="0">
                <a:latin typeface="Calibri" panose="020F0502020204030204" pitchFamily="34" charset="0"/>
                <a:cs typeface="Calibri" panose="020F0502020204030204" pitchFamily="34" charset="0"/>
              </a:rPr>
              <a:t> ב </a:t>
            </a:r>
            <a:r>
              <a:rPr lang="en-US" sz="1600" dirty="0">
                <a:latin typeface="Calibri" panose="020F0502020204030204" pitchFamily="34" charset="0"/>
                <a:cs typeface="Calibri" panose="020F0502020204030204" pitchFamily="34" charset="0"/>
              </a:rPr>
              <a:t>environment variables</a:t>
            </a:r>
            <a:r>
              <a:rPr lang="he-IL" sz="1600" dirty="0">
                <a:latin typeface="Calibri" panose="020F0502020204030204" pitchFamily="34" charset="0"/>
                <a:cs typeface="Calibri" panose="020F0502020204030204" pitchFamily="34" charset="0"/>
              </a:rPr>
              <a:t> – יש להעתיק את הנתיב של תיקיית </a:t>
            </a:r>
            <a:r>
              <a:rPr lang="en-US" sz="1600" dirty="0">
                <a:latin typeface="Calibri" panose="020F0502020204030204" pitchFamily="34" charset="0"/>
                <a:cs typeface="Calibri" panose="020F0502020204030204" pitchFamily="34" charset="0"/>
              </a:rPr>
              <a:t>bin</a:t>
            </a:r>
            <a:r>
              <a:rPr lang="he-IL" sz="1600" dirty="0">
                <a:latin typeface="Calibri" panose="020F0502020204030204" pitchFamily="34" charset="0"/>
                <a:cs typeface="Calibri" panose="020F0502020204030204" pitchFamily="34" charset="0"/>
              </a:rPr>
              <a:t> ולהוסיף אותו ל </a:t>
            </a:r>
            <a:r>
              <a:rPr lang="en-US" sz="1600" dirty="0">
                <a:latin typeface="Calibri" panose="020F0502020204030204" pitchFamily="34" charset="0"/>
                <a:cs typeface="Calibri" panose="020F0502020204030204" pitchFamily="34" charset="0"/>
              </a:rPr>
              <a:t>path</a:t>
            </a:r>
            <a:r>
              <a:rPr lang="he-IL" sz="1600" dirty="0">
                <a:latin typeface="Calibri" panose="020F0502020204030204" pitchFamily="34" charset="0"/>
                <a:cs typeface="Calibri" panose="020F0502020204030204" pitchFamily="34" charset="0"/>
              </a:rPr>
              <a:t> שב </a:t>
            </a:r>
            <a:r>
              <a:rPr lang="en-US" sz="1600" dirty="0">
                <a:latin typeface="Calibri" panose="020F0502020204030204" pitchFamily="34" charset="0"/>
                <a:cs typeface="Calibri" panose="020F0502020204030204" pitchFamily="34" charset="0"/>
              </a:rPr>
              <a:t>environment variables</a:t>
            </a:r>
            <a:r>
              <a:rPr lang="he-IL" sz="1600" dirty="0">
                <a:latin typeface="Calibri" panose="020F0502020204030204" pitchFamily="34" charset="0"/>
                <a:cs typeface="Calibri" panose="020F0502020204030204" pitchFamily="34" charset="0"/>
              </a:rPr>
              <a:t> של ה </a:t>
            </a:r>
            <a:r>
              <a:rPr lang="en-US" sz="1600" dirty="0">
                <a:latin typeface="Calibri" panose="020F0502020204030204" pitchFamily="34" charset="0"/>
                <a:cs typeface="Calibri" panose="020F0502020204030204" pitchFamily="34" charset="0"/>
              </a:rPr>
              <a:t>user</a:t>
            </a:r>
            <a:r>
              <a:rPr lang="he-IL" sz="1600" dirty="0">
                <a:latin typeface="Calibri" panose="020F0502020204030204" pitchFamily="34" charset="0"/>
                <a:cs typeface="Calibri" panose="020F0502020204030204" pitchFamily="34" charset="0"/>
              </a:rPr>
              <a:t>].</a:t>
            </a:r>
          </a:p>
        </p:txBody>
      </p:sp>
      <p:sp>
        <p:nvSpPr>
          <p:cNvPr id="4" name="מציין מיקום של מספר שקופית 3">
            <a:extLst>
              <a:ext uri="{FF2B5EF4-FFF2-40B4-BE49-F238E27FC236}">
                <a16:creationId xmlns:a16="http://schemas.microsoft.com/office/drawing/2014/main" id="{6897721F-5AF7-4914-BAE4-7819DE9174CF}"/>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1399725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15DE9C-95D0-499A-94A1-833C37AE3D89}"/>
              </a:ext>
            </a:extLst>
          </p:cNvPr>
          <p:cNvSpPr>
            <a:spLocks noGrp="1"/>
          </p:cNvSpPr>
          <p:nvPr>
            <p:ph type="title"/>
          </p:nvPr>
        </p:nvSpPr>
        <p:spPr/>
        <p:txBody>
          <a:bodyPr/>
          <a:lstStyle/>
          <a:p>
            <a:r>
              <a:rPr lang="en-US" dirty="0"/>
              <a:t>MongoDB Script - Example</a:t>
            </a:r>
            <a:endParaRPr lang="he-IL" dirty="0"/>
          </a:p>
        </p:txBody>
      </p:sp>
      <p:pic>
        <p:nvPicPr>
          <p:cNvPr id="5" name="מציין מיקום תוכן 4">
            <a:extLst>
              <a:ext uri="{FF2B5EF4-FFF2-40B4-BE49-F238E27FC236}">
                <a16:creationId xmlns:a16="http://schemas.microsoft.com/office/drawing/2014/main" id="{3499B546-8C35-4D99-954D-C3E360E37C66}"/>
              </a:ext>
            </a:extLst>
          </p:cNvPr>
          <p:cNvPicPr>
            <a:picLocks noGrp="1" noChangeAspect="1"/>
          </p:cNvPicPr>
          <p:nvPr>
            <p:ph idx="1"/>
          </p:nvPr>
        </p:nvPicPr>
        <p:blipFill>
          <a:blip r:embed="rId2"/>
          <a:stretch>
            <a:fillRect/>
          </a:stretch>
        </p:blipFill>
        <p:spPr>
          <a:xfrm>
            <a:off x="1527728" y="2541356"/>
            <a:ext cx="8406399" cy="3868321"/>
          </a:xfrm>
          <a:prstGeom prst="rect">
            <a:avLst/>
          </a:prstGeom>
        </p:spPr>
      </p:pic>
      <p:sp>
        <p:nvSpPr>
          <p:cNvPr id="4" name="מציין מיקום של מספר שקופית 3">
            <a:extLst>
              <a:ext uri="{FF2B5EF4-FFF2-40B4-BE49-F238E27FC236}">
                <a16:creationId xmlns:a16="http://schemas.microsoft.com/office/drawing/2014/main" id="{242F1752-83E7-41E4-9442-32604537B117}"/>
              </a:ext>
            </a:extLst>
          </p:cNvPr>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2388504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93262E3-8CD2-4B5A-9570-3FF44879E97D}"/>
              </a:ext>
            </a:extLst>
          </p:cNvPr>
          <p:cNvSpPr>
            <a:spLocks noGrp="1"/>
          </p:cNvSpPr>
          <p:nvPr>
            <p:ph type="title"/>
          </p:nvPr>
        </p:nvSpPr>
        <p:spPr/>
        <p:txBody>
          <a:bodyPr/>
          <a:lstStyle/>
          <a:p>
            <a:pPr algn="r"/>
            <a:r>
              <a:rPr lang="en-US" dirty="0" err="1"/>
              <a:t>GridFS</a:t>
            </a:r>
            <a:r>
              <a:rPr lang="en-US" dirty="0"/>
              <a:t>-</a:t>
            </a:r>
            <a:br>
              <a:rPr lang="he-IL" dirty="0"/>
            </a:br>
            <a:r>
              <a:rPr lang="he-IL" dirty="0"/>
              <a:t>אחסון קבצים ב </a:t>
            </a:r>
            <a:r>
              <a:rPr lang="en-US" dirty="0"/>
              <a:t>MongoDB</a:t>
            </a:r>
            <a:endParaRPr lang="he-IL" dirty="0"/>
          </a:p>
        </p:txBody>
      </p:sp>
      <p:sp>
        <p:nvSpPr>
          <p:cNvPr id="3" name="מציין מיקום תוכן 2">
            <a:extLst>
              <a:ext uri="{FF2B5EF4-FFF2-40B4-BE49-F238E27FC236}">
                <a16:creationId xmlns:a16="http://schemas.microsoft.com/office/drawing/2014/main" id="{9550567E-2CF8-4926-8575-9D8B6C0691EE}"/>
              </a:ext>
            </a:extLst>
          </p:cNvPr>
          <p:cNvSpPr>
            <a:spLocks noGrp="1"/>
          </p:cNvSpPr>
          <p:nvPr>
            <p:ph idx="1"/>
          </p:nvPr>
        </p:nvSpPr>
        <p:spPr/>
        <p:txBody>
          <a:bodyPr/>
          <a:lstStyle/>
          <a:p>
            <a:pPr marL="0" indent="0">
              <a:buNone/>
            </a:pPr>
            <a:r>
              <a:rPr lang="en-US" sz="1600" dirty="0" err="1">
                <a:latin typeface="Calibri" panose="020F0502020204030204" pitchFamily="34" charset="0"/>
                <a:cs typeface="Calibri" panose="020F0502020204030204" pitchFamily="34" charset="0"/>
              </a:rPr>
              <a:t>GridFS</a:t>
            </a:r>
            <a:r>
              <a:rPr lang="he-IL" sz="1600" dirty="0">
                <a:latin typeface="Calibri" panose="020F0502020204030204" pitchFamily="34" charset="0"/>
                <a:cs typeface="Calibri" panose="020F0502020204030204" pitchFamily="34" charset="0"/>
              </a:rPr>
              <a:t> הוא מפרט לאחסון ואחזור קבצים החורגים ממגבלת הגודל של מסמך </a:t>
            </a:r>
            <a:r>
              <a:rPr lang="en-US" sz="1600" dirty="0">
                <a:latin typeface="Calibri" panose="020F0502020204030204" pitchFamily="34" charset="0"/>
                <a:cs typeface="Calibri" panose="020F0502020204030204" pitchFamily="34" charset="0"/>
              </a:rPr>
              <a:t> BSON </a:t>
            </a:r>
            <a:r>
              <a:rPr lang="he-IL" sz="1600" dirty="0">
                <a:latin typeface="Calibri" panose="020F0502020204030204" pitchFamily="34" charset="0"/>
                <a:cs typeface="Calibri" panose="020F0502020204030204" pitchFamily="34" charset="0"/>
              </a:rPr>
              <a:t>של 16 מגה-בייט.</a:t>
            </a:r>
          </a:p>
          <a:p>
            <a:pPr marL="0" indent="0">
              <a:buNone/>
            </a:pPr>
            <a:r>
              <a:rPr lang="he-IL" sz="1600" dirty="0">
                <a:latin typeface="Calibri" panose="020F0502020204030204" pitchFamily="34" charset="0"/>
                <a:cs typeface="Calibri" panose="020F0502020204030204" pitchFamily="34" charset="0"/>
              </a:rPr>
              <a:t>במקום לאחסן קובץ במסמך בודד, </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מחלק את הקובץ לחלקים, ומאחסן כל נתח כמסמך נפרד. כברירת מחדל, </a:t>
            </a: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משתמש בגודל נתח ברירת מחדל של 255</a:t>
            </a:r>
            <a:r>
              <a:rPr lang="en-US" sz="1600" dirty="0">
                <a:latin typeface="Calibri" panose="020F0502020204030204" pitchFamily="34" charset="0"/>
                <a:cs typeface="Calibri" panose="020F0502020204030204" pitchFamily="34" charset="0"/>
              </a:rPr>
              <a:t>KB</a:t>
            </a:r>
            <a:r>
              <a:rPr lang="he-IL"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כלומר, </a:t>
            </a: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מחלק קובץ לנתחים של 255 </a:t>
            </a:r>
            <a:r>
              <a:rPr lang="en-US" sz="1600" dirty="0">
                <a:latin typeface="Calibri" panose="020F0502020204030204" pitchFamily="34" charset="0"/>
                <a:cs typeface="Calibri" panose="020F0502020204030204" pitchFamily="34" charset="0"/>
              </a:rPr>
              <a:t> kB </a:t>
            </a:r>
            <a:r>
              <a:rPr lang="he-IL" sz="1600" dirty="0">
                <a:latin typeface="Calibri" panose="020F0502020204030204" pitchFamily="34" charset="0"/>
                <a:cs typeface="Calibri" panose="020F0502020204030204" pitchFamily="34" charset="0"/>
              </a:rPr>
              <a:t>למעט הנתח האחרון. הנתח האחרון הוא רק כמה שצריך. באופן דומה, לקבצים שאינם גדולים מגודל הנתח יש רק נתח סופי, תוך שימוש רק בכמות השטח הנדרשת בתוספת כמה מגה </a:t>
            </a:r>
          </a:p>
          <a:p>
            <a:pPr marL="0" indent="0">
              <a:buNone/>
            </a:pP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משתמש בשני אוספים לאחסון קבצים. אוסף אחד מאחסן את נתחי הקבצים, והשני מאחסן מטא נתונים של קבצים.</a:t>
            </a:r>
          </a:p>
          <a:p>
            <a:pPr marL="0" indent="0">
              <a:buNone/>
            </a:pPr>
            <a:r>
              <a:rPr lang="he-IL" sz="1600" dirty="0">
                <a:latin typeface="Calibri" panose="020F0502020204030204" pitchFamily="34" charset="0"/>
                <a:cs typeface="Calibri" panose="020F0502020204030204" pitchFamily="34" charset="0"/>
              </a:rPr>
              <a:t>כאשר מבצעים </a:t>
            </a:r>
            <a:r>
              <a:rPr lang="he-IL" sz="1600" dirty="0" err="1">
                <a:latin typeface="Calibri" panose="020F0502020204030204" pitchFamily="34" charset="0"/>
                <a:cs typeface="Calibri" panose="020F0502020204030204" pitchFamily="34" charset="0"/>
              </a:rPr>
              <a:t>שאילתא</a:t>
            </a:r>
            <a:r>
              <a:rPr lang="he-IL" sz="1600" dirty="0">
                <a:latin typeface="Calibri" panose="020F0502020204030204" pitchFamily="34" charset="0"/>
                <a:cs typeface="Calibri" panose="020F0502020204030204" pitchFamily="34" charset="0"/>
              </a:rPr>
              <a:t> עבור קבלת קובץ מ </a:t>
            </a:r>
            <a:r>
              <a:rPr lang="en-US" sz="1600" dirty="0" err="1">
                <a:latin typeface="Calibri" panose="020F0502020204030204" pitchFamily="34" charset="0"/>
                <a:cs typeface="Calibri" panose="020F0502020204030204" pitchFamily="34" charset="0"/>
              </a:rPr>
              <a:t>GridFS</a:t>
            </a:r>
            <a:r>
              <a:rPr lang="he-IL" sz="1600" dirty="0">
                <a:latin typeface="Calibri" panose="020F0502020204030204" pitchFamily="34" charset="0"/>
                <a:cs typeface="Calibri" panose="020F0502020204030204" pitchFamily="34" charset="0"/>
              </a:rPr>
              <a:t>, מנהל ההתקן מרכיב מחדש את הנתחים לפי הצורך. ניתן לבצע שאילתות טווח על קבצים המאוחסנים דרך </a:t>
            </a: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ניתן גם לגשת למידע מקטעים שרירותיים של קבצים, כגון "לדלג" לאמצע קובץ וידאו או שמע.</a:t>
            </a:r>
            <a:r>
              <a:rPr lang="en-US" sz="1600" dirty="0" err="1">
                <a:latin typeface="Calibri" panose="020F0502020204030204" pitchFamily="34" charset="0"/>
                <a:cs typeface="Calibri" panose="020F0502020204030204" pitchFamily="34" charset="0"/>
              </a:rPr>
              <a:t>GridFS</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שימושי לא רק לאחסון קבצים שעולים על 16 מגה-בייט אלא גם לאחסון כל קבצים שאליהם רוצים גישה ללא צורך בטעינת הקובץ כולו לזיכרון. </a:t>
            </a:r>
          </a:p>
        </p:txBody>
      </p:sp>
      <p:sp>
        <p:nvSpPr>
          <p:cNvPr id="4" name="מציין מיקום של מספר שקופית 3">
            <a:extLst>
              <a:ext uri="{FF2B5EF4-FFF2-40B4-BE49-F238E27FC236}">
                <a16:creationId xmlns:a16="http://schemas.microsoft.com/office/drawing/2014/main" id="{DD1F6AF7-3F07-42F5-90DB-6348E5EC3F40}"/>
              </a:ext>
            </a:extLst>
          </p:cNvPr>
          <p:cNvSpPr>
            <a:spLocks noGrp="1"/>
          </p:cNvSpPr>
          <p:nvPr>
            <p:ph type="sldNum" sz="quarter" idx="12"/>
          </p:nvPr>
        </p:nvSpPr>
        <p:spPr/>
        <p:txBody>
          <a:bodyPr/>
          <a:lstStyle/>
          <a:p>
            <a:fld id="{D57F1E4F-1CFF-5643-939E-217C01CDF565}" type="slidenum">
              <a:rPr lang="en-US" smtClean="0"/>
              <a:pPr/>
              <a:t>102</a:t>
            </a:fld>
            <a:endParaRPr lang="en-US" dirty="0"/>
          </a:p>
        </p:txBody>
      </p:sp>
    </p:spTree>
    <p:extLst>
      <p:ext uri="{BB962C8B-B14F-4D97-AF65-F5344CB8AC3E}">
        <p14:creationId xmlns:p14="http://schemas.microsoft.com/office/powerpoint/2010/main" val="12301308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5D0B92-30E8-4FD1-950F-1F8E38F65E19}"/>
              </a:ext>
            </a:extLst>
          </p:cNvPr>
          <p:cNvSpPr>
            <a:spLocks noGrp="1"/>
          </p:cNvSpPr>
          <p:nvPr>
            <p:ph type="title"/>
          </p:nvPr>
        </p:nvSpPr>
        <p:spPr/>
        <p:txBody>
          <a:bodyPr/>
          <a:lstStyle/>
          <a:p>
            <a:r>
              <a:rPr lang="en-US" dirty="0" err="1"/>
              <a:t>GridFS</a:t>
            </a:r>
            <a:endParaRPr lang="he-IL" dirty="0"/>
          </a:p>
        </p:txBody>
      </p:sp>
      <p:sp>
        <p:nvSpPr>
          <p:cNvPr id="3" name="מציין מיקום תוכן 2">
            <a:extLst>
              <a:ext uri="{FF2B5EF4-FFF2-40B4-BE49-F238E27FC236}">
                <a16:creationId xmlns:a16="http://schemas.microsoft.com/office/drawing/2014/main" id="{2F9A9675-0AD7-4697-BF5E-6F2665999F89}"/>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אחסון קבצים ע"י </a:t>
            </a:r>
            <a:r>
              <a:rPr lang="en-US" sz="1600" dirty="0">
                <a:latin typeface="Calibri" panose="020F0502020204030204" pitchFamily="34" charset="0"/>
                <a:cs typeface="Calibri" panose="020F0502020204030204" pitchFamily="34" charset="0"/>
              </a:rPr>
              <a:t>Grid FS</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אחסון הקבצים נעשה ע"י </a:t>
            </a:r>
            <a:r>
              <a:rPr lang="en-US" sz="1600" dirty="0">
                <a:latin typeface="Calibri" panose="020F0502020204030204" pitchFamily="34" charset="0"/>
                <a:cs typeface="Calibri" panose="020F0502020204030204" pitchFamily="34" charset="0"/>
              </a:rPr>
              <a:t>mongofiles.exe</a:t>
            </a:r>
            <a:r>
              <a:rPr lang="he-IL" sz="1600" dirty="0">
                <a:latin typeface="Calibri" panose="020F0502020204030204" pitchFamily="34" charset="0"/>
                <a:cs typeface="Calibri" panose="020F0502020204030204" pitchFamily="34" charset="0"/>
              </a:rPr>
              <a:t> שנמצא בתוך ה </a:t>
            </a:r>
            <a:r>
              <a:rPr lang="en-US" sz="1600" dirty="0">
                <a:latin typeface="Calibri" panose="020F0502020204030204" pitchFamily="34" charset="0"/>
                <a:cs typeface="Calibri" panose="020F0502020204030204" pitchFamily="34" charset="0"/>
              </a:rPr>
              <a:t>package</a:t>
            </a:r>
            <a:r>
              <a:rPr lang="he-IL" sz="1600" dirty="0">
                <a:latin typeface="Calibri" panose="020F0502020204030204" pitchFamily="34" charset="0"/>
                <a:cs typeface="Calibri" panose="020F0502020204030204" pitchFamily="34" charset="0"/>
              </a:rPr>
              <a:t> של </a:t>
            </a:r>
            <a:r>
              <a:rPr lang="en-US" sz="1600" dirty="0" err="1">
                <a:latin typeface="Calibri" panose="020F0502020204030204" pitchFamily="34" charset="0"/>
                <a:cs typeface="Calibri" panose="020F0502020204030204" pitchFamily="34" charset="0"/>
              </a:rPr>
              <a:t>mongodb</a:t>
            </a:r>
            <a:r>
              <a:rPr lang="en-US" sz="1600" dirty="0">
                <a:latin typeface="Calibri" panose="020F0502020204030204" pitchFamily="34" charset="0"/>
                <a:cs typeface="Calibri" panose="020F0502020204030204" pitchFamily="34" charset="0"/>
              </a:rPr>
              <a:t>-tools</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הפקודה:</a:t>
            </a:r>
            <a:br>
              <a:rPr lang="en-US" sz="1600"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mongofiles</a:t>
            </a:r>
            <a:r>
              <a:rPr lang="en-US" sz="1600" dirty="0">
                <a:latin typeface="Calibri" panose="020F0502020204030204" pitchFamily="34" charset="0"/>
                <a:cs typeface="Calibri" panose="020F0502020204030204" pitchFamily="34" charset="0"/>
              </a:rPr>
              <a:t> –d </a:t>
            </a:r>
            <a:r>
              <a:rPr lang="en-US" sz="1600" i="1" dirty="0" err="1">
                <a:latin typeface="Calibri" panose="020F0502020204030204" pitchFamily="34" charset="0"/>
                <a:cs typeface="Calibri" panose="020F0502020204030204" pitchFamily="34" charset="0"/>
              </a:rPr>
              <a:t>databaseName</a:t>
            </a:r>
            <a:r>
              <a:rPr lang="en-US" sz="1600" i="1" dirty="0">
                <a:latin typeface="Calibri" panose="020F0502020204030204" pitchFamily="34" charset="0"/>
                <a:cs typeface="Calibri" panose="020F0502020204030204" pitchFamily="34" charset="0"/>
              </a:rPr>
              <a:t>(and path) </a:t>
            </a:r>
            <a:r>
              <a:rPr lang="en-US" sz="1600" dirty="0">
                <a:latin typeface="Calibri" panose="020F0502020204030204" pitchFamily="34" charset="0"/>
                <a:cs typeface="Calibri" panose="020F0502020204030204" pitchFamily="34" charset="0"/>
              </a:rPr>
              <a:t>put </a:t>
            </a:r>
            <a:r>
              <a:rPr lang="en-US" sz="1600" i="1" dirty="0">
                <a:latin typeface="Calibri" panose="020F0502020204030204" pitchFamily="34" charset="0"/>
                <a:cs typeface="Calibri" panose="020F0502020204030204" pitchFamily="34" charset="0"/>
              </a:rPr>
              <a:t>filename(and path)</a:t>
            </a:r>
            <a:endParaRPr lang="he-IL" sz="1600" i="1" dirty="0">
              <a:latin typeface="Calibri" panose="020F0502020204030204" pitchFamily="34" charset="0"/>
              <a:cs typeface="Calibri" panose="020F0502020204030204" pitchFamily="34" charset="0"/>
            </a:endParaRPr>
          </a:p>
          <a:p>
            <a:pPr marL="0" indent="0">
              <a:buNone/>
            </a:pPr>
            <a:r>
              <a:rPr lang="he-IL" sz="1600" dirty="0">
                <a:latin typeface="Calibri" panose="020F0502020204030204" pitchFamily="34" charset="0"/>
                <a:cs typeface="Calibri" panose="020F0502020204030204" pitchFamily="34" charset="0"/>
              </a:rPr>
              <a:t>ניתן לראות זאת אח"כ ב </a:t>
            </a:r>
            <a:r>
              <a:rPr lang="en-US" sz="1600" dirty="0">
                <a:latin typeface="Calibri" panose="020F0502020204030204" pitchFamily="34" charset="0"/>
                <a:cs typeface="Calibri" panose="020F0502020204030204" pitchFamily="34" charset="0"/>
              </a:rPr>
              <a:t>database</a:t>
            </a:r>
            <a:r>
              <a:rPr lang="he-IL" sz="1600" dirty="0">
                <a:latin typeface="Calibri" panose="020F0502020204030204" pitchFamily="34" charset="0"/>
                <a:cs typeface="Calibri" panose="020F0502020204030204" pitchFamily="34" charset="0"/>
              </a:rPr>
              <a:t> בתוך ה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fs.files</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האחסון עצמו נעשה ב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fs.chunks</a:t>
            </a:r>
            <a:r>
              <a:rPr lang="he-IL" sz="1600">
                <a:latin typeface="Calibri" panose="020F0502020204030204" pitchFamily="34" charset="0"/>
                <a:cs typeface="Calibri" panose="020F0502020204030204" pitchFamily="34" charset="0"/>
              </a:rPr>
              <a:t>.</a:t>
            </a:r>
            <a:endParaRPr lang="he-IL" sz="1600" dirty="0">
              <a:latin typeface="Calibri" panose="020F0502020204030204" pitchFamily="34" charset="0"/>
              <a:cs typeface="Calibri" panose="020F0502020204030204" pitchFamily="34" charset="0"/>
            </a:endParaRP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117A2AFE-4CDB-4E31-AA92-4200D438514D}"/>
              </a:ext>
            </a:extLst>
          </p:cNvPr>
          <p:cNvSpPr>
            <a:spLocks noGrp="1"/>
          </p:cNvSpPr>
          <p:nvPr>
            <p:ph type="sldNum" sz="quarter" idx="12"/>
          </p:nvPr>
        </p:nvSpPr>
        <p:spPr/>
        <p:txBody>
          <a:bodyPr/>
          <a:lstStyle/>
          <a:p>
            <a:fld id="{D57F1E4F-1CFF-5643-939E-217C01CDF565}" type="slidenum">
              <a:rPr lang="en-US" smtClean="0"/>
              <a:pPr/>
              <a:t>103</a:t>
            </a:fld>
            <a:endParaRPr lang="en-US" dirty="0"/>
          </a:p>
        </p:txBody>
      </p:sp>
    </p:spTree>
    <p:extLst>
      <p:ext uri="{BB962C8B-B14F-4D97-AF65-F5344CB8AC3E}">
        <p14:creationId xmlns:p14="http://schemas.microsoft.com/office/powerpoint/2010/main" val="395698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1A1510-F645-4EE0-8712-3AED909089C8}"/>
              </a:ext>
            </a:extLst>
          </p:cNvPr>
          <p:cNvSpPr>
            <a:spLocks noGrp="1"/>
          </p:cNvSpPr>
          <p:nvPr>
            <p:ph type="title"/>
          </p:nvPr>
        </p:nvSpPr>
        <p:spPr/>
        <p:txBody>
          <a:bodyPr/>
          <a:lstStyle/>
          <a:p>
            <a:r>
              <a:rPr lang="en-US" dirty="0"/>
              <a:t>MongoDB – Connect From Python</a:t>
            </a:r>
            <a:endParaRPr lang="he-IL" dirty="0"/>
          </a:p>
        </p:txBody>
      </p:sp>
      <p:sp>
        <p:nvSpPr>
          <p:cNvPr id="3" name="מציין מיקום תוכן 2">
            <a:extLst>
              <a:ext uri="{FF2B5EF4-FFF2-40B4-BE49-F238E27FC236}">
                <a16:creationId xmlns:a16="http://schemas.microsoft.com/office/drawing/2014/main" id="{5215D7FC-5258-41CC-99C0-0E6F85CB8F15}"/>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ניתן להתחבר למסד נתונים של </a:t>
            </a:r>
            <a:r>
              <a:rPr lang="en-US" sz="1600" dirty="0">
                <a:latin typeface="Calibri" panose="020F0502020204030204" pitchFamily="34" charset="0"/>
                <a:cs typeface="Calibri" panose="020F0502020204030204" pitchFamily="34" charset="0"/>
              </a:rPr>
              <a:t>MongoDB</a:t>
            </a:r>
            <a:r>
              <a:rPr lang="he-IL" sz="1600" dirty="0">
                <a:latin typeface="Calibri" panose="020F0502020204030204" pitchFamily="34" charset="0"/>
                <a:cs typeface="Calibri" panose="020F0502020204030204" pitchFamily="34" charset="0"/>
              </a:rPr>
              <a:t> מתוך קוד </a:t>
            </a:r>
            <a:r>
              <a:rPr lang="en-US" sz="1600" dirty="0">
                <a:latin typeface="Calibri" panose="020F0502020204030204" pitchFamily="34" charset="0"/>
                <a:cs typeface="Calibri" panose="020F0502020204030204" pitchFamily="34" charset="0"/>
              </a:rPr>
              <a:t>Python</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על מנת שנוכל להתחבר למסד הנתונים ולבצע פקודות של </a:t>
            </a:r>
            <a:r>
              <a:rPr lang="en-US" sz="1600" dirty="0">
                <a:latin typeface="Calibri" panose="020F0502020204030204" pitchFamily="34" charset="0"/>
                <a:cs typeface="Calibri" panose="020F0502020204030204" pitchFamily="34" charset="0"/>
              </a:rPr>
              <a:t>MongoDB</a:t>
            </a:r>
            <a:r>
              <a:rPr lang="he-IL" sz="1600" dirty="0">
                <a:latin typeface="Calibri" panose="020F0502020204030204" pitchFamily="34" charset="0"/>
                <a:cs typeface="Calibri" panose="020F0502020204030204" pitchFamily="34" charset="0"/>
              </a:rPr>
              <a:t> יש להתקין את ספריית </a:t>
            </a:r>
            <a:r>
              <a:rPr lang="en-US" sz="1600" dirty="0" err="1">
                <a:latin typeface="Calibri" panose="020F0502020204030204" pitchFamily="34" charset="0"/>
                <a:cs typeface="Calibri" panose="020F0502020204030204" pitchFamily="34" charset="0"/>
              </a:rPr>
              <a:t>PyMongo</a:t>
            </a:r>
            <a:r>
              <a:rPr lang="he-IL" sz="1600" dirty="0">
                <a:latin typeface="Calibri" panose="020F0502020204030204" pitchFamily="34" charset="0"/>
                <a:cs typeface="Calibri" panose="020F0502020204030204" pitchFamily="34" charset="0"/>
              </a:rPr>
              <a:t> ולייבא אותה לקובץ שלנו.</a:t>
            </a:r>
          </a:p>
          <a:p>
            <a:pPr marL="0" indent="0">
              <a:buNone/>
            </a:pPr>
            <a:r>
              <a:rPr lang="he-IL" sz="1600" dirty="0">
                <a:latin typeface="Calibri" panose="020F0502020204030204" pitchFamily="34" charset="0"/>
                <a:cs typeface="Calibri" panose="020F0502020204030204" pitchFamily="34" charset="0"/>
              </a:rPr>
              <a:t>התקנה:</a:t>
            </a:r>
          </a:p>
          <a:p>
            <a:pPr marL="0" indent="0">
              <a:buNone/>
            </a:pPr>
            <a:endParaRPr lang="he-IL" sz="1600" dirty="0">
              <a:latin typeface="Calibri" panose="020F0502020204030204" pitchFamily="34" charset="0"/>
              <a:cs typeface="Calibri" panose="020F0502020204030204" pitchFamily="34" charset="0"/>
            </a:endParaRPr>
          </a:p>
          <a:p>
            <a:pPr marL="0" indent="0">
              <a:buNone/>
            </a:pPr>
            <a:r>
              <a:rPr lang="he-IL" sz="1600" dirty="0">
                <a:latin typeface="Calibri" panose="020F0502020204030204" pitchFamily="34" charset="0"/>
                <a:cs typeface="Calibri" panose="020F0502020204030204" pitchFamily="34" charset="0"/>
              </a:rPr>
              <a:t>הצהרה על שימוש בספריה בקוד שלנו:</a:t>
            </a:r>
          </a:p>
          <a:p>
            <a:pPr marL="0" indent="0">
              <a:buNone/>
            </a:pPr>
            <a:endParaRPr lang="he-IL" dirty="0"/>
          </a:p>
          <a:p>
            <a:pPr marL="0" indent="0">
              <a:buNone/>
            </a:pPr>
            <a:endParaRPr lang="he-IL" dirty="0"/>
          </a:p>
        </p:txBody>
      </p:sp>
      <p:sp>
        <p:nvSpPr>
          <p:cNvPr id="4" name="מציין מיקום של מספר שקופית 3">
            <a:extLst>
              <a:ext uri="{FF2B5EF4-FFF2-40B4-BE49-F238E27FC236}">
                <a16:creationId xmlns:a16="http://schemas.microsoft.com/office/drawing/2014/main" id="{59552EAB-F582-4742-9B33-5C45A8D9B5EF}"/>
              </a:ext>
            </a:extLst>
          </p:cNvPr>
          <p:cNvSpPr>
            <a:spLocks noGrp="1"/>
          </p:cNvSpPr>
          <p:nvPr>
            <p:ph type="sldNum" sz="quarter" idx="12"/>
          </p:nvPr>
        </p:nvSpPr>
        <p:spPr/>
        <p:txBody>
          <a:bodyPr/>
          <a:lstStyle/>
          <a:p>
            <a:fld id="{D57F1E4F-1CFF-5643-939E-217C01CDF565}" type="slidenum">
              <a:rPr lang="en-US" smtClean="0"/>
              <a:pPr/>
              <a:t>104</a:t>
            </a:fld>
            <a:endParaRPr lang="en-US" dirty="0"/>
          </a:p>
        </p:txBody>
      </p:sp>
      <p:pic>
        <p:nvPicPr>
          <p:cNvPr id="5" name="תמונה 4">
            <a:extLst>
              <a:ext uri="{FF2B5EF4-FFF2-40B4-BE49-F238E27FC236}">
                <a16:creationId xmlns:a16="http://schemas.microsoft.com/office/drawing/2014/main" id="{9B25A05B-CF48-4080-930F-24191DCEAEFD}"/>
              </a:ext>
            </a:extLst>
          </p:cNvPr>
          <p:cNvPicPr>
            <a:picLocks noChangeAspect="1"/>
          </p:cNvPicPr>
          <p:nvPr/>
        </p:nvPicPr>
        <p:blipFill>
          <a:blip r:embed="rId2"/>
          <a:stretch>
            <a:fillRect/>
          </a:stretch>
        </p:blipFill>
        <p:spPr>
          <a:xfrm>
            <a:off x="3306017" y="3928532"/>
            <a:ext cx="6610350" cy="257175"/>
          </a:xfrm>
          <a:prstGeom prst="rect">
            <a:avLst/>
          </a:prstGeom>
        </p:spPr>
      </p:pic>
      <p:pic>
        <p:nvPicPr>
          <p:cNvPr id="6" name="תמונה 5">
            <a:extLst>
              <a:ext uri="{FF2B5EF4-FFF2-40B4-BE49-F238E27FC236}">
                <a16:creationId xmlns:a16="http://schemas.microsoft.com/office/drawing/2014/main" id="{047322ED-9E3C-4942-B9B0-672858FC58A5}"/>
              </a:ext>
            </a:extLst>
          </p:cNvPr>
          <p:cNvPicPr>
            <a:picLocks noChangeAspect="1"/>
          </p:cNvPicPr>
          <p:nvPr/>
        </p:nvPicPr>
        <p:blipFill>
          <a:blip r:embed="rId3"/>
          <a:stretch>
            <a:fillRect/>
          </a:stretch>
        </p:blipFill>
        <p:spPr>
          <a:xfrm>
            <a:off x="8897192" y="4700479"/>
            <a:ext cx="1019175" cy="209550"/>
          </a:xfrm>
          <a:prstGeom prst="rect">
            <a:avLst/>
          </a:prstGeom>
        </p:spPr>
      </p:pic>
    </p:spTree>
    <p:extLst>
      <p:ext uri="{BB962C8B-B14F-4D97-AF65-F5344CB8AC3E}">
        <p14:creationId xmlns:p14="http://schemas.microsoft.com/office/powerpoint/2010/main" val="3988345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75B1BF-E44C-498E-A8D5-FE09B0B30CAA}"/>
              </a:ext>
            </a:extLst>
          </p:cNvPr>
          <p:cNvSpPr>
            <a:spLocks noGrp="1"/>
          </p:cNvSpPr>
          <p:nvPr>
            <p:ph type="title"/>
          </p:nvPr>
        </p:nvSpPr>
        <p:spPr/>
        <p:txBody>
          <a:bodyPr/>
          <a:lstStyle/>
          <a:p>
            <a:r>
              <a:rPr lang="en-US" dirty="0"/>
              <a:t>Python MongoDB - Create Database</a:t>
            </a:r>
            <a:endParaRPr lang="he-IL" dirty="0"/>
          </a:p>
        </p:txBody>
      </p:sp>
      <p:sp>
        <p:nvSpPr>
          <p:cNvPr id="3" name="מציין מיקום תוכן 2">
            <a:extLst>
              <a:ext uri="{FF2B5EF4-FFF2-40B4-BE49-F238E27FC236}">
                <a16:creationId xmlns:a16="http://schemas.microsoft.com/office/drawing/2014/main" id="{71665A40-A29A-4867-8677-E28241303EED}"/>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יצירת מסד נתונים חדש/ התחברות למסד נתונים קיים ב</a:t>
            </a:r>
            <a:r>
              <a:rPr lang="en-US" sz="1600" dirty="0">
                <a:latin typeface="Calibri" panose="020F0502020204030204" pitchFamily="34" charset="0"/>
                <a:cs typeface="Calibri" panose="020F0502020204030204" pitchFamily="34" charset="0"/>
              </a:rPr>
              <a:t>MongoDB </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יצירת אובייקט מסוג </a:t>
            </a:r>
            <a:r>
              <a:rPr lang="en-US" sz="1600" dirty="0" err="1">
                <a:latin typeface="Calibri" panose="020F0502020204030204" pitchFamily="34" charset="0"/>
                <a:cs typeface="Calibri" panose="020F0502020204030204" pitchFamily="34" charset="0"/>
              </a:rPr>
              <a:t>MongoClient</a:t>
            </a:r>
            <a:r>
              <a:rPr lang="he-IL" sz="1600" dirty="0">
                <a:latin typeface="Calibri" panose="020F0502020204030204" pitchFamily="34" charset="0"/>
                <a:cs typeface="Calibri" panose="020F0502020204030204" pitchFamily="34" charset="0"/>
              </a:rPr>
              <a:t> תוך ציון כתובת ה </a:t>
            </a:r>
            <a:r>
              <a:rPr lang="en-US" sz="1600" dirty="0">
                <a:latin typeface="Calibri" panose="020F0502020204030204" pitchFamily="34" charset="0"/>
                <a:cs typeface="Calibri" panose="020F0502020204030204" pitchFamily="34" charset="0"/>
              </a:rPr>
              <a:t>URL</a:t>
            </a:r>
            <a:r>
              <a:rPr lang="he-IL" sz="1600" dirty="0">
                <a:latin typeface="Calibri" panose="020F0502020204030204" pitchFamily="34" charset="0"/>
                <a:cs typeface="Calibri" panose="020F0502020204030204" pitchFamily="34" charset="0"/>
              </a:rPr>
              <a:t> למקום בו נרצה למקם את ה </a:t>
            </a:r>
            <a:r>
              <a:rPr lang="en-US" sz="1600" dirty="0">
                <a:latin typeface="Calibri" panose="020F0502020204030204" pitchFamily="34" charset="0"/>
                <a:cs typeface="Calibri" panose="020F0502020204030204" pitchFamily="34" charset="0"/>
              </a:rPr>
              <a:t>Database</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כתיבת שם מסד הנתונים– במידה ומסד הנתונים אינו קיים, ייווצר מסד נתונים חדש בשם זה במיקום שאותו ציינו, במידה והוא קיים, נתחבר למסד הנתונים הקיים. </a:t>
            </a:r>
          </a:p>
          <a:p>
            <a:pPr marL="0" indent="0">
              <a:buNone/>
            </a:pPr>
            <a:r>
              <a:rPr lang="he-IL" sz="1600" dirty="0">
                <a:latin typeface="Calibri" panose="020F0502020204030204" pitchFamily="34" charset="0"/>
                <a:cs typeface="Calibri" panose="020F0502020204030204" pitchFamily="34" charset="0"/>
              </a:rPr>
              <a:t>לדוגמא:</a:t>
            </a: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F6B01D3E-A200-4199-9A6F-E47E3E5EA8E8}"/>
              </a:ext>
            </a:extLst>
          </p:cNvPr>
          <p:cNvSpPr>
            <a:spLocks noGrp="1"/>
          </p:cNvSpPr>
          <p:nvPr>
            <p:ph type="sldNum" sz="quarter" idx="12"/>
          </p:nvPr>
        </p:nvSpPr>
        <p:spPr/>
        <p:txBody>
          <a:bodyPr/>
          <a:lstStyle/>
          <a:p>
            <a:fld id="{D57F1E4F-1CFF-5643-939E-217C01CDF565}" type="slidenum">
              <a:rPr lang="en-US" smtClean="0"/>
              <a:pPr/>
              <a:t>105</a:t>
            </a:fld>
            <a:endParaRPr lang="en-US" dirty="0"/>
          </a:p>
        </p:txBody>
      </p:sp>
      <p:pic>
        <p:nvPicPr>
          <p:cNvPr id="5" name="תמונה 4">
            <a:extLst>
              <a:ext uri="{FF2B5EF4-FFF2-40B4-BE49-F238E27FC236}">
                <a16:creationId xmlns:a16="http://schemas.microsoft.com/office/drawing/2014/main" id="{F1A18BB0-E31E-4D57-89D2-DC4A0569D859}"/>
              </a:ext>
            </a:extLst>
          </p:cNvPr>
          <p:cNvPicPr>
            <a:picLocks noChangeAspect="1"/>
          </p:cNvPicPr>
          <p:nvPr/>
        </p:nvPicPr>
        <p:blipFill>
          <a:blip r:embed="rId2"/>
          <a:stretch>
            <a:fillRect/>
          </a:stretch>
        </p:blipFill>
        <p:spPr>
          <a:xfrm>
            <a:off x="5839667" y="4650327"/>
            <a:ext cx="4076700" cy="895350"/>
          </a:xfrm>
          <a:prstGeom prst="rect">
            <a:avLst/>
          </a:prstGeom>
        </p:spPr>
      </p:pic>
    </p:spTree>
    <p:extLst>
      <p:ext uri="{BB962C8B-B14F-4D97-AF65-F5344CB8AC3E}">
        <p14:creationId xmlns:p14="http://schemas.microsoft.com/office/powerpoint/2010/main" val="40374496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A81114-5DA3-47B9-B182-979CFDE73C22}"/>
              </a:ext>
            </a:extLst>
          </p:cNvPr>
          <p:cNvSpPr>
            <a:spLocks noGrp="1"/>
          </p:cNvSpPr>
          <p:nvPr>
            <p:ph type="title"/>
          </p:nvPr>
        </p:nvSpPr>
        <p:spPr/>
        <p:txBody>
          <a:bodyPr/>
          <a:lstStyle/>
          <a:p>
            <a:r>
              <a:rPr lang="en-US" dirty="0"/>
              <a:t>Python MongoDB - Create Collection</a:t>
            </a:r>
            <a:endParaRPr lang="he-IL" dirty="0"/>
          </a:p>
        </p:txBody>
      </p:sp>
      <p:sp>
        <p:nvSpPr>
          <p:cNvPr id="3" name="מציין מיקום תוכן 2">
            <a:extLst>
              <a:ext uri="{FF2B5EF4-FFF2-40B4-BE49-F238E27FC236}">
                <a16:creationId xmlns:a16="http://schemas.microsoft.com/office/drawing/2014/main" id="{3BA32C40-C487-40B0-9839-E00DD7DD26B9}"/>
              </a:ext>
            </a:extLst>
          </p:cNvPr>
          <p:cNvSpPr>
            <a:spLocks noGrp="1"/>
          </p:cNvSpPr>
          <p:nvPr>
            <p:ph idx="1"/>
          </p:nvPr>
        </p:nvSpPr>
        <p:spPr>
          <a:xfrm>
            <a:off x="1154954" y="2630133"/>
            <a:ext cx="8825659" cy="3416300"/>
          </a:xfrm>
        </p:spPr>
        <p:txBody>
          <a:bodyPr/>
          <a:lstStyle/>
          <a:p>
            <a:pPr marL="0" indent="0">
              <a:buNone/>
            </a:pPr>
            <a:r>
              <a:rPr lang="he-IL" sz="1600" dirty="0">
                <a:latin typeface="Calibri" panose="020F0502020204030204" pitchFamily="34" charset="0"/>
                <a:cs typeface="Calibri" panose="020F0502020204030204" pitchFamily="34" charset="0"/>
              </a:rPr>
              <a:t>יצירת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חדש:</a:t>
            </a:r>
          </a:p>
          <a:p>
            <a:pPr marL="0" indent="0">
              <a:buNone/>
            </a:pPr>
            <a:r>
              <a:rPr lang="he-IL" sz="1600" dirty="0">
                <a:latin typeface="Calibri" panose="020F0502020204030204" pitchFamily="34" charset="0"/>
                <a:cs typeface="Calibri" panose="020F0502020204030204" pitchFamily="34" charset="0"/>
              </a:rPr>
              <a:t>על מנת ליצור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נשתמש באובייקט שיצרנו למסד הנתונים ונציין את שם האוסף. במידה והאוסף אינו קיים, ייווצר אוסף חדש, אחרת, נתחבר לאוסף הקיים.</a:t>
            </a:r>
          </a:p>
          <a:p>
            <a:pPr marL="0" indent="0">
              <a:buNone/>
            </a:pPr>
            <a:r>
              <a:rPr lang="he-IL" sz="1600" dirty="0">
                <a:latin typeface="Calibri" panose="020F0502020204030204" pitchFamily="34" charset="0"/>
                <a:cs typeface="Calibri" panose="020F0502020204030204" pitchFamily="34" charset="0"/>
              </a:rPr>
              <a:t>לדוגמא:</a:t>
            </a: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ABE94D76-067B-4A5B-A511-6394E6AF223F}"/>
              </a:ext>
            </a:extLst>
          </p:cNvPr>
          <p:cNvSpPr>
            <a:spLocks noGrp="1"/>
          </p:cNvSpPr>
          <p:nvPr>
            <p:ph type="sldNum" sz="quarter" idx="12"/>
          </p:nvPr>
        </p:nvSpPr>
        <p:spPr/>
        <p:txBody>
          <a:bodyPr/>
          <a:lstStyle/>
          <a:p>
            <a:fld id="{D57F1E4F-1CFF-5643-939E-217C01CDF565}" type="slidenum">
              <a:rPr lang="en-US" smtClean="0"/>
              <a:pPr/>
              <a:t>106</a:t>
            </a:fld>
            <a:endParaRPr lang="en-US" dirty="0"/>
          </a:p>
        </p:txBody>
      </p:sp>
      <p:pic>
        <p:nvPicPr>
          <p:cNvPr id="5" name="תמונה 4">
            <a:extLst>
              <a:ext uri="{FF2B5EF4-FFF2-40B4-BE49-F238E27FC236}">
                <a16:creationId xmlns:a16="http://schemas.microsoft.com/office/drawing/2014/main" id="{93914048-F039-4EEE-9207-AD6924BFDB89}"/>
              </a:ext>
            </a:extLst>
          </p:cNvPr>
          <p:cNvPicPr>
            <a:picLocks noChangeAspect="1"/>
          </p:cNvPicPr>
          <p:nvPr/>
        </p:nvPicPr>
        <p:blipFill>
          <a:blip r:embed="rId2"/>
          <a:stretch>
            <a:fillRect/>
          </a:stretch>
        </p:blipFill>
        <p:spPr>
          <a:xfrm>
            <a:off x="5639642" y="4207553"/>
            <a:ext cx="4276725" cy="1123950"/>
          </a:xfrm>
          <a:prstGeom prst="rect">
            <a:avLst/>
          </a:prstGeom>
        </p:spPr>
      </p:pic>
    </p:spTree>
    <p:extLst>
      <p:ext uri="{BB962C8B-B14F-4D97-AF65-F5344CB8AC3E}">
        <p14:creationId xmlns:p14="http://schemas.microsoft.com/office/powerpoint/2010/main" val="8405376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E20FC6-50FE-47E8-B788-5139CDEA9C68}"/>
              </a:ext>
            </a:extLst>
          </p:cNvPr>
          <p:cNvSpPr>
            <a:spLocks noGrp="1"/>
          </p:cNvSpPr>
          <p:nvPr>
            <p:ph type="title"/>
          </p:nvPr>
        </p:nvSpPr>
        <p:spPr/>
        <p:txBody>
          <a:bodyPr/>
          <a:lstStyle/>
          <a:p>
            <a:r>
              <a:rPr lang="en-US" dirty="0"/>
              <a:t>Python MongoDB – Insert Document</a:t>
            </a:r>
            <a:endParaRPr lang="he-IL" dirty="0"/>
          </a:p>
        </p:txBody>
      </p:sp>
      <p:sp>
        <p:nvSpPr>
          <p:cNvPr id="3" name="מציין מיקום תוכן 2">
            <a:extLst>
              <a:ext uri="{FF2B5EF4-FFF2-40B4-BE49-F238E27FC236}">
                <a16:creationId xmlns:a16="http://schemas.microsoft.com/office/drawing/2014/main" id="{21835220-6270-482C-A7FD-3D6F25197148}"/>
              </a:ext>
            </a:extLst>
          </p:cNvPr>
          <p:cNvSpPr>
            <a:spLocks noGrp="1"/>
          </p:cNvSpPr>
          <p:nvPr>
            <p:ph idx="1"/>
          </p:nvPr>
        </p:nvSpPr>
        <p:spPr/>
        <p:txBody>
          <a:bodyPr/>
          <a:lstStyle/>
          <a:p>
            <a:pPr marL="0" indent="0">
              <a:buNone/>
            </a:pPr>
            <a:endParaRPr lang="en-US" sz="1600"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0BDB3A1E-EBBA-4290-BD70-5CAD246E7725}"/>
              </a:ext>
            </a:extLst>
          </p:cNvPr>
          <p:cNvSpPr>
            <a:spLocks noGrp="1"/>
          </p:cNvSpPr>
          <p:nvPr>
            <p:ph type="sldNum" sz="quarter" idx="12"/>
          </p:nvPr>
        </p:nvSpPr>
        <p:spPr/>
        <p:txBody>
          <a:bodyPr/>
          <a:lstStyle/>
          <a:p>
            <a:fld id="{D57F1E4F-1CFF-5643-939E-217C01CDF565}" type="slidenum">
              <a:rPr lang="en-US" smtClean="0"/>
              <a:pPr/>
              <a:t>107</a:t>
            </a:fld>
            <a:endParaRPr lang="en-US" dirty="0"/>
          </a:p>
        </p:txBody>
      </p:sp>
      <p:pic>
        <p:nvPicPr>
          <p:cNvPr id="6" name="תמונה 5">
            <a:extLst>
              <a:ext uri="{FF2B5EF4-FFF2-40B4-BE49-F238E27FC236}">
                <a16:creationId xmlns:a16="http://schemas.microsoft.com/office/drawing/2014/main" id="{33DE48D6-DEED-408D-9B89-51FA52A75CE4}"/>
              </a:ext>
            </a:extLst>
          </p:cNvPr>
          <p:cNvPicPr>
            <a:picLocks noChangeAspect="1"/>
          </p:cNvPicPr>
          <p:nvPr/>
        </p:nvPicPr>
        <p:blipFill>
          <a:blip r:embed="rId2"/>
          <a:stretch>
            <a:fillRect/>
          </a:stretch>
        </p:blipFill>
        <p:spPr>
          <a:xfrm>
            <a:off x="5789613" y="2562225"/>
            <a:ext cx="4191000" cy="1733550"/>
          </a:xfrm>
          <a:prstGeom prst="rect">
            <a:avLst/>
          </a:prstGeom>
        </p:spPr>
      </p:pic>
      <p:pic>
        <p:nvPicPr>
          <p:cNvPr id="7" name="תמונה 6">
            <a:extLst>
              <a:ext uri="{FF2B5EF4-FFF2-40B4-BE49-F238E27FC236}">
                <a16:creationId xmlns:a16="http://schemas.microsoft.com/office/drawing/2014/main" id="{1F289186-035D-4CF1-BC5A-89DC6447346C}"/>
              </a:ext>
            </a:extLst>
          </p:cNvPr>
          <p:cNvPicPr>
            <a:picLocks noChangeAspect="1"/>
          </p:cNvPicPr>
          <p:nvPr/>
        </p:nvPicPr>
        <p:blipFill>
          <a:blip r:embed="rId3"/>
          <a:stretch>
            <a:fillRect/>
          </a:stretch>
        </p:blipFill>
        <p:spPr>
          <a:xfrm>
            <a:off x="1647333" y="2603500"/>
            <a:ext cx="3370529" cy="3814646"/>
          </a:xfrm>
          <a:prstGeom prst="rect">
            <a:avLst/>
          </a:prstGeom>
        </p:spPr>
      </p:pic>
    </p:spTree>
    <p:extLst>
      <p:ext uri="{BB962C8B-B14F-4D97-AF65-F5344CB8AC3E}">
        <p14:creationId xmlns:p14="http://schemas.microsoft.com/office/powerpoint/2010/main" val="2222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8EE08E5-589B-4CB9-B26A-27B5BAC08E7E}"/>
              </a:ext>
            </a:extLst>
          </p:cNvPr>
          <p:cNvSpPr>
            <a:spLocks noGrp="1"/>
          </p:cNvSpPr>
          <p:nvPr>
            <p:ph type="title"/>
          </p:nvPr>
        </p:nvSpPr>
        <p:spPr/>
        <p:txBody>
          <a:bodyPr/>
          <a:lstStyle/>
          <a:p>
            <a:r>
              <a:rPr lang="en-US" dirty="0"/>
              <a:t>Python MongoDB – Find()</a:t>
            </a:r>
            <a:endParaRPr lang="he-IL" dirty="0"/>
          </a:p>
        </p:txBody>
      </p:sp>
      <p:pic>
        <p:nvPicPr>
          <p:cNvPr id="5" name="מציין מיקום תוכן 4">
            <a:extLst>
              <a:ext uri="{FF2B5EF4-FFF2-40B4-BE49-F238E27FC236}">
                <a16:creationId xmlns:a16="http://schemas.microsoft.com/office/drawing/2014/main" id="{0860D05E-1487-49BE-A1FC-8628D83BFC1A}"/>
              </a:ext>
            </a:extLst>
          </p:cNvPr>
          <p:cNvPicPr>
            <a:picLocks noGrp="1" noChangeAspect="1"/>
          </p:cNvPicPr>
          <p:nvPr>
            <p:ph idx="1"/>
          </p:nvPr>
        </p:nvPicPr>
        <p:blipFill>
          <a:blip r:embed="rId2"/>
          <a:stretch>
            <a:fillRect/>
          </a:stretch>
        </p:blipFill>
        <p:spPr>
          <a:xfrm>
            <a:off x="1449435" y="3295650"/>
            <a:ext cx="4086225" cy="1733550"/>
          </a:xfrm>
          <a:prstGeom prst="rect">
            <a:avLst/>
          </a:prstGeom>
        </p:spPr>
      </p:pic>
      <p:sp>
        <p:nvSpPr>
          <p:cNvPr id="4" name="מציין מיקום של מספר שקופית 3">
            <a:extLst>
              <a:ext uri="{FF2B5EF4-FFF2-40B4-BE49-F238E27FC236}">
                <a16:creationId xmlns:a16="http://schemas.microsoft.com/office/drawing/2014/main" id="{E6895B51-48A7-464E-8BBD-12DFE9FE41BF}"/>
              </a:ext>
            </a:extLst>
          </p:cNvPr>
          <p:cNvSpPr>
            <a:spLocks noGrp="1"/>
          </p:cNvSpPr>
          <p:nvPr>
            <p:ph type="sldNum" sz="quarter" idx="12"/>
          </p:nvPr>
        </p:nvSpPr>
        <p:spPr/>
        <p:txBody>
          <a:bodyPr/>
          <a:lstStyle/>
          <a:p>
            <a:fld id="{D57F1E4F-1CFF-5643-939E-217C01CDF565}" type="slidenum">
              <a:rPr lang="en-US" smtClean="0"/>
              <a:pPr/>
              <a:t>108</a:t>
            </a:fld>
            <a:endParaRPr lang="en-US" dirty="0"/>
          </a:p>
        </p:txBody>
      </p:sp>
      <p:pic>
        <p:nvPicPr>
          <p:cNvPr id="6" name="תמונה 5">
            <a:extLst>
              <a:ext uri="{FF2B5EF4-FFF2-40B4-BE49-F238E27FC236}">
                <a16:creationId xmlns:a16="http://schemas.microsoft.com/office/drawing/2014/main" id="{93DB1B26-703E-49D9-9CCD-6BBA7C46DB15}"/>
              </a:ext>
            </a:extLst>
          </p:cNvPr>
          <p:cNvPicPr>
            <a:picLocks noChangeAspect="1"/>
          </p:cNvPicPr>
          <p:nvPr/>
        </p:nvPicPr>
        <p:blipFill>
          <a:blip r:embed="rId3"/>
          <a:stretch>
            <a:fillRect/>
          </a:stretch>
        </p:blipFill>
        <p:spPr>
          <a:xfrm>
            <a:off x="6368395" y="3429000"/>
            <a:ext cx="4191000" cy="1466850"/>
          </a:xfrm>
          <a:prstGeom prst="rect">
            <a:avLst/>
          </a:prstGeom>
        </p:spPr>
      </p:pic>
    </p:spTree>
    <p:extLst>
      <p:ext uri="{BB962C8B-B14F-4D97-AF65-F5344CB8AC3E}">
        <p14:creationId xmlns:p14="http://schemas.microsoft.com/office/powerpoint/2010/main" val="37681201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EEBF104-6502-4D7E-9A33-1300C17E42E4}"/>
              </a:ext>
            </a:extLst>
          </p:cNvPr>
          <p:cNvSpPr>
            <a:spLocks noGrp="1"/>
          </p:cNvSpPr>
          <p:nvPr>
            <p:ph type="title"/>
          </p:nvPr>
        </p:nvSpPr>
        <p:spPr/>
        <p:txBody>
          <a:bodyPr/>
          <a:lstStyle/>
          <a:p>
            <a:r>
              <a:rPr lang="en-US" dirty="0"/>
              <a:t>Python MongoDB - Query</a:t>
            </a:r>
            <a:endParaRPr lang="he-IL" dirty="0"/>
          </a:p>
        </p:txBody>
      </p:sp>
      <p:sp>
        <p:nvSpPr>
          <p:cNvPr id="3" name="מציין מיקום תוכן 2">
            <a:extLst>
              <a:ext uri="{FF2B5EF4-FFF2-40B4-BE49-F238E27FC236}">
                <a16:creationId xmlns:a16="http://schemas.microsoft.com/office/drawing/2014/main" id="{B1D191BE-17AF-409D-9663-3FFD275757D4}"/>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פקודת </a:t>
            </a:r>
            <a:r>
              <a:rPr lang="en-US" sz="1600" dirty="0">
                <a:latin typeface="Calibri" panose="020F0502020204030204" pitchFamily="34" charset="0"/>
                <a:cs typeface="Calibri" panose="020F0502020204030204" pitchFamily="34" charset="0"/>
              </a:rPr>
              <a:t>Find()</a:t>
            </a:r>
            <a:r>
              <a:rPr lang="he-IL" sz="1600" dirty="0">
                <a:latin typeface="Calibri" panose="020F0502020204030204" pitchFamily="34" charset="0"/>
                <a:cs typeface="Calibri" panose="020F0502020204030204" pitchFamily="34" charset="0"/>
              </a:rPr>
              <a:t> עם סינון:</a:t>
            </a: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F9D1A8FC-8750-4C9D-9C34-F6791D8D999B}"/>
              </a:ext>
            </a:extLst>
          </p:cNvPr>
          <p:cNvSpPr>
            <a:spLocks noGrp="1"/>
          </p:cNvSpPr>
          <p:nvPr>
            <p:ph type="sldNum" sz="quarter" idx="12"/>
          </p:nvPr>
        </p:nvSpPr>
        <p:spPr/>
        <p:txBody>
          <a:bodyPr/>
          <a:lstStyle/>
          <a:p>
            <a:fld id="{D57F1E4F-1CFF-5643-939E-217C01CDF565}" type="slidenum">
              <a:rPr lang="en-US" smtClean="0"/>
              <a:pPr/>
              <a:t>109</a:t>
            </a:fld>
            <a:endParaRPr lang="en-US" dirty="0"/>
          </a:p>
        </p:txBody>
      </p:sp>
      <p:pic>
        <p:nvPicPr>
          <p:cNvPr id="5" name="תמונה 4">
            <a:extLst>
              <a:ext uri="{FF2B5EF4-FFF2-40B4-BE49-F238E27FC236}">
                <a16:creationId xmlns:a16="http://schemas.microsoft.com/office/drawing/2014/main" id="{19C96746-F1F3-4B33-9C8F-40E18C768264}"/>
              </a:ext>
            </a:extLst>
          </p:cNvPr>
          <p:cNvPicPr>
            <a:picLocks noChangeAspect="1"/>
          </p:cNvPicPr>
          <p:nvPr/>
        </p:nvPicPr>
        <p:blipFill>
          <a:blip r:embed="rId2"/>
          <a:stretch>
            <a:fillRect/>
          </a:stretch>
        </p:blipFill>
        <p:spPr>
          <a:xfrm>
            <a:off x="1276350" y="3328571"/>
            <a:ext cx="4152900" cy="2171700"/>
          </a:xfrm>
          <a:prstGeom prst="rect">
            <a:avLst/>
          </a:prstGeom>
        </p:spPr>
      </p:pic>
      <p:pic>
        <p:nvPicPr>
          <p:cNvPr id="6" name="תמונה 5">
            <a:extLst>
              <a:ext uri="{FF2B5EF4-FFF2-40B4-BE49-F238E27FC236}">
                <a16:creationId xmlns:a16="http://schemas.microsoft.com/office/drawing/2014/main" id="{D9F50BBB-41BC-4CC0-9AC3-879E41782991}"/>
              </a:ext>
            </a:extLst>
          </p:cNvPr>
          <p:cNvPicPr>
            <a:picLocks noChangeAspect="1"/>
          </p:cNvPicPr>
          <p:nvPr/>
        </p:nvPicPr>
        <p:blipFill>
          <a:blip r:embed="rId3"/>
          <a:stretch>
            <a:fillRect/>
          </a:stretch>
        </p:blipFill>
        <p:spPr>
          <a:xfrm>
            <a:off x="6075815" y="3230562"/>
            <a:ext cx="4276725" cy="2162175"/>
          </a:xfrm>
          <a:prstGeom prst="rect">
            <a:avLst/>
          </a:prstGeom>
        </p:spPr>
      </p:pic>
    </p:spTree>
    <p:extLst>
      <p:ext uri="{BB962C8B-B14F-4D97-AF65-F5344CB8AC3E}">
        <p14:creationId xmlns:p14="http://schemas.microsoft.com/office/powerpoint/2010/main" val="204591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6A2BA8-37DF-4786-8076-A91368C510E3}"/>
              </a:ext>
            </a:extLst>
          </p:cNvPr>
          <p:cNvSpPr>
            <a:spLocks noGrp="1"/>
          </p:cNvSpPr>
          <p:nvPr>
            <p:ph type="title"/>
          </p:nvPr>
        </p:nvSpPr>
        <p:spPr/>
        <p:txBody>
          <a:bodyPr/>
          <a:lstStyle/>
          <a:p>
            <a:r>
              <a:rPr lang="en-US" dirty="0"/>
              <a:t>No SQL Data Bases</a:t>
            </a:r>
            <a:endParaRPr lang="he-IL" dirty="0"/>
          </a:p>
        </p:txBody>
      </p:sp>
      <p:sp>
        <p:nvSpPr>
          <p:cNvPr id="3" name="מציין מיקום תוכן 2">
            <a:extLst>
              <a:ext uri="{FF2B5EF4-FFF2-40B4-BE49-F238E27FC236}">
                <a16:creationId xmlns:a16="http://schemas.microsoft.com/office/drawing/2014/main" id="{77DBB60B-F739-44C3-AC08-2EE07D60751B}"/>
              </a:ext>
            </a:extLst>
          </p:cNvPr>
          <p:cNvSpPr>
            <a:spLocks noGrp="1"/>
          </p:cNvSpPr>
          <p:nvPr>
            <p:ph idx="1"/>
          </p:nvPr>
        </p:nvSpPr>
        <p:spPr>
          <a:xfrm>
            <a:off x="1154954" y="2603500"/>
            <a:ext cx="9302941" cy="3593114"/>
          </a:xfrm>
        </p:spPr>
        <p:txBody>
          <a:bodyPr>
            <a:normAutofit fontScale="25000" lnSpcReduction="20000"/>
          </a:bodyPr>
          <a:lstStyle/>
          <a:p>
            <a:pPr marL="0" indent="0">
              <a:buNone/>
            </a:pPr>
            <a:r>
              <a:rPr lang="he-IL" sz="5600" dirty="0">
                <a:latin typeface="Calibri" panose="020F0502020204030204" pitchFamily="34" charset="0"/>
                <a:cs typeface="Calibri" panose="020F0502020204030204" pitchFamily="34" charset="0"/>
              </a:rPr>
              <a:t>כאמור, עבור נתונים שהם </a:t>
            </a:r>
            <a:r>
              <a:rPr lang="en-US" sz="5600" dirty="0">
                <a:latin typeface="Calibri" panose="020F0502020204030204" pitchFamily="34" charset="0"/>
                <a:cs typeface="Calibri" panose="020F0502020204030204" pitchFamily="34" charset="0"/>
              </a:rPr>
              <a:t>Big data</a:t>
            </a:r>
            <a:r>
              <a:rPr lang="he-IL" sz="5600" dirty="0">
                <a:latin typeface="Calibri" panose="020F0502020204030204" pitchFamily="34" charset="0"/>
                <a:cs typeface="Calibri" panose="020F0502020204030204" pitchFamily="34" charset="0"/>
              </a:rPr>
              <a:t> נשתמש במסדי נתונים לא </a:t>
            </a:r>
            <a:r>
              <a:rPr lang="he-IL" sz="5600" dirty="0" err="1">
                <a:latin typeface="Calibri" panose="020F0502020204030204" pitchFamily="34" charset="0"/>
                <a:cs typeface="Calibri" panose="020F0502020204030204" pitchFamily="34" charset="0"/>
              </a:rPr>
              <a:t>רלציונים</a:t>
            </a:r>
            <a:r>
              <a:rPr lang="he-IL" sz="5600" dirty="0">
                <a:latin typeface="Calibri" panose="020F0502020204030204" pitchFamily="34" charset="0"/>
                <a:cs typeface="Calibri" panose="020F0502020204030204" pitchFamily="34" charset="0"/>
              </a:rPr>
              <a:t>.</a:t>
            </a:r>
          </a:p>
          <a:p>
            <a:pPr marL="0" indent="0">
              <a:buNone/>
            </a:pPr>
            <a:r>
              <a:rPr lang="he-IL" sz="5600" dirty="0">
                <a:latin typeface="Calibri" panose="020F0502020204030204" pitchFamily="34" charset="0"/>
                <a:cs typeface="Calibri" panose="020F0502020204030204" pitchFamily="34" charset="0"/>
              </a:rPr>
              <a:t>ישנם מספר סוגים של </a:t>
            </a:r>
            <a:r>
              <a:rPr lang="en-US" sz="5600" dirty="0">
                <a:latin typeface="Calibri" panose="020F0502020204030204" pitchFamily="34" charset="0"/>
                <a:cs typeface="Calibri" panose="020F0502020204030204" pitchFamily="34" charset="0"/>
              </a:rPr>
              <a:t>No SQL Data Bases</a:t>
            </a:r>
            <a:r>
              <a:rPr lang="he-IL" sz="5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5600" b="1" dirty="0">
                <a:latin typeface="Calibri" panose="020F0502020204030204" pitchFamily="34" charset="0"/>
                <a:cs typeface="Calibri" panose="020F0502020204030204" pitchFamily="34" charset="0"/>
              </a:rPr>
              <a:t>מבוסס מפתח ערך (</a:t>
            </a:r>
            <a:r>
              <a:rPr lang="en-US" sz="5600" b="1" dirty="0">
                <a:latin typeface="Calibri" panose="020F0502020204030204" pitchFamily="34" charset="0"/>
                <a:cs typeface="Calibri" panose="020F0502020204030204" pitchFamily="34" charset="0"/>
              </a:rPr>
              <a:t>Key-Value</a:t>
            </a:r>
            <a:r>
              <a:rPr lang="he-IL" sz="5600" b="1" dirty="0">
                <a:latin typeface="Calibri" panose="020F0502020204030204" pitchFamily="34" charset="0"/>
                <a:cs typeface="Calibri" panose="020F0502020204030204" pitchFamily="34" charset="0"/>
              </a:rPr>
              <a:t>) </a:t>
            </a:r>
            <a:r>
              <a:rPr lang="he-IL" sz="5600" dirty="0">
                <a:latin typeface="Calibri" panose="020F0502020204030204" pitchFamily="34" charset="0"/>
                <a:cs typeface="Calibri" panose="020F0502020204030204" pitchFamily="34" charset="0"/>
              </a:rPr>
              <a:t>-</a:t>
            </a:r>
            <a:r>
              <a:rPr lang="en-US" sz="5600" dirty="0">
                <a:latin typeface="Calibri" panose="020F0502020204030204" pitchFamily="34" charset="0"/>
                <a:cs typeface="Calibri" panose="020F0502020204030204" pitchFamily="34" charset="0"/>
              </a:rPr>
              <a:t> </a:t>
            </a:r>
            <a:r>
              <a:rPr lang="he-IL" sz="5600" dirty="0">
                <a:latin typeface="Calibri" panose="020F0502020204030204" pitchFamily="34" charset="0"/>
                <a:cs typeface="Calibri" panose="020F0502020204030204" pitchFamily="34" charset="0"/>
              </a:rPr>
              <a:t>אחסון </a:t>
            </a:r>
            <a:r>
              <a:rPr lang="en-US" sz="5600" dirty="0">
                <a:latin typeface="Calibri" panose="020F0502020204030204" pitchFamily="34" charset="0"/>
                <a:cs typeface="Calibri" panose="020F0502020204030204" pitchFamily="34" charset="0"/>
              </a:rPr>
              <a:t>KV </a:t>
            </a:r>
            <a:r>
              <a:rPr lang="he-IL" sz="5600" dirty="0">
                <a:latin typeface="Calibri" panose="020F0502020204030204" pitchFamily="34" charset="0"/>
                <a:cs typeface="Calibri" panose="020F0502020204030204" pitchFamily="34" charset="0"/>
              </a:rPr>
              <a:t> משתמש במערך אסוציאטיבי, המכונה גם מפה או מילון כבסיס למודל הנתונים שלו.</a:t>
            </a:r>
            <a:br>
              <a:rPr lang="en-US" sz="5600" dirty="0">
                <a:latin typeface="Calibri" panose="020F0502020204030204" pitchFamily="34" charset="0"/>
                <a:cs typeface="Calibri" panose="020F0502020204030204" pitchFamily="34" charset="0"/>
              </a:rPr>
            </a:b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ArangoDB</a:t>
            </a:r>
            <a:r>
              <a:rPr lang="en-US" sz="5600" dirty="0">
                <a:latin typeface="Calibri" panose="020F0502020204030204" pitchFamily="34" charset="0"/>
                <a:cs typeface="Calibri" panose="020F0502020204030204" pitchFamily="34" charset="0"/>
              </a:rPr>
              <a:t>, Apache Ignite, Oracle NoSQL Database, Couchbase, Dynamo, Redis, Ripple]</a:t>
            </a:r>
            <a:endParaRPr lang="he-IL" sz="5600" dirty="0">
              <a:latin typeface="Calibri" panose="020F0502020204030204" pitchFamily="34" charset="0"/>
              <a:cs typeface="Calibri" panose="020F0502020204030204" pitchFamily="34" charset="0"/>
            </a:endParaRPr>
          </a:p>
          <a:p>
            <a:pPr>
              <a:buFont typeface="Courier New" panose="02070309020205020404" pitchFamily="49" charset="0"/>
              <a:buChar char="o"/>
            </a:pPr>
            <a:r>
              <a:rPr lang="he-IL" sz="5600" b="1" dirty="0">
                <a:latin typeface="Calibri" panose="020F0502020204030204" pitchFamily="34" charset="0"/>
                <a:cs typeface="Calibri" panose="020F0502020204030204" pitchFamily="34" charset="0"/>
              </a:rPr>
              <a:t>מבוסס מסמך </a:t>
            </a:r>
            <a:r>
              <a:rPr lang="he-IL" sz="5600" dirty="0">
                <a:latin typeface="Calibri" panose="020F0502020204030204" pitchFamily="34" charset="0"/>
                <a:cs typeface="Calibri" panose="020F0502020204030204" pitchFamily="34" charset="0"/>
              </a:rPr>
              <a:t>- מסדי נתונים שנשמרים בתוך מסמכים ללא מבני נתונים היררכי מסודר של טבלאות, עמודות שורות, קשרים. כאשר בדרך כלל ההנחה היא שהמסמכים מקופלים ומקודדים לתבנית קידוד סטנדרטית.</a:t>
            </a:r>
            <a:br>
              <a:rPr lang="en-US" sz="5600" dirty="0">
                <a:latin typeface="Calibri" panose="020F0502020204030204" pitchFamily="34" charset="0"/>
                <a:cs typeface="Calibri" panose="020F0502020204030204" pitchFamily="34" charset="0"/>
              </a:rPr>
            </a:br>
            <a:r>
              <a:rPr lang="en-US" sz="5600" dirty="0">
                <a:latin typeface="Calibri" panose="020F0502020204030204" pitchFamily="34" charset="0"/>
                <a:cs typeface="Calibri" panose="020F0502020204030204" pitchFamily="34" charset="0"/>
              </a:rPr>
              <a:t>Apache CouchDB, </a:t>
            </a:r>
            <a:r>
              <a:rPr lang="en-US" sz="5600" dirty="0" err="1">
                <a:latin typeface="Calibri" panose="020F0502020204030204" pitchFamily="34" charset="0"/>
                <a:cs typeface="Calibri" panose="020F0502020204030204" pitchFamily="34" charset="0"/>
              </a:rPr>
              <a:t>ArangoDB</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BaseX</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Clusterpoint</a:t>
            </a:r>
            <a:r>
              <a:rPr lang="en-US" sz="5600" dirty="0">
                <a:latin typeface="Calibri" panose="020F0502020204030204" pitchFamily="34" charset="0"/>
                <a:cs typeface="Calibri" panose="020F0502020204030204" pitchFamily="34" charset="0"/>
              </a:rPr>
              <a:t>, Couchbase, Cosmos DB, IBM Domino, </a:t>
            </a:r>
            <a:r>
              <a:rPr lang="en-US" sz="5600" dirty="0" err="1">
                <a:latin typeface="Calibri" panose="020F0502020204030204" pitchFamily="34" charset="0"/>
                <a:cs typeface="Calibri" panose="020F0502020204030204" pitchFamily="34" charset="0"/>
              </a:rPr>
              <a:t>MarkLogic</a:t>
            </a:r>
            <a:r>
              <a:rPr lang="en-US" sz="5600" dirty="0">
                <a:latin typeface="Calibri" panose="020F0502020204030204" pitchFamily="34" charset="0"/>
                <a:cs typeface="Calibri" panose="020F0502020204030204" pitchFamily="34" charset="0"/>
              </a:rPr>
              <a:t>, </a:t>
            </a:r>
            <a:r>
              <a:rPr lang="en-US" sz="5600" b="1" dirty="0">
                <a:latin typeface="Calibri" panose="020F0502020204030204" pitchFamily="34" charset="0"/>
                <a:cs typeface="Calibri" panose="020F0502020204030204" pitchFamily="34" charset="0"/>
              </a:rPr>
              <a:t>MongoDB</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OrientDB</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Qizx</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RethinkDB</a:t>
            </a:r>
            <a:r>
              <a:rPr lang="he-IL" sz="5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5600" b="1" dirty="0">
                <a:latin typeface="Calibri" panose="020F0502020204030204" pitchFamily="34" charset="0"/>
                <a:cs typeface="Calibri" panose="020F0502020204030204" pitchFamily="34" charset="0"/>
              </a:rPr>
              <a:t>מבוסס טור </a:t>
            </a:r>
            <a:r>
              <a:rPr lang="he-IL" sz="5600" dirty="0">
                <a:latin typeface="Calibri" panose="020F0502020204030204" pitchFamily="34" charset="0"/>
                <a:cs typeface="Calibri" panose="020F0502020204030204" pitchFamily="34" charset="0"/>
              </a:rPr>
              <a:t>- ניתן לכנות גם מודל בעל עמודות רחבות, מאפשר גישה מהירה מאוד לנתונים על ידי שימוש במקש השורה, שם העמודה וחותמת הזמן של התא. הגמישות של הסכימה מסוג בסיס נתונים זה מאפשרת לרשומות בעמודות לא להיות עקביות. משתמשים יכולים להוסיף עמודות לשורה ספציפית אחת מבלי שיצטרכו להוסיף אותן לכל רשומה (טבלה בלי אורך קבוע של שורות)</a:t>
            </a:r>
            <a:br>
              <a:rPr lang="en-US" sz="5600" dirty="0">
                <a:latin typeface="Calibri" panose="020F0502020204030204" pitchFamily="34" charset="0"/>
                <a:cs typeface="Calibri" panose="020F0502020204030204" pitchFamily="34" charset="0"/>
              </a:rPr>
            </a:br>
            <a:r>
              <a:rPr lang="he-IL" sz="5600" dirty="0">
                <a:latin typeface="Calibri" panose="020F0502020204030204" pitchFamily="34" charset="0"/>
                <a:cs typeface="Calibri" panose="020F0502020204030204" pitchFamily="34" charset="0"/>
              </a:rPr>
              <a:t>[</a:t>
            </a:r>
            <a:r>
              <a:rPr lang="he-IL" sz="5600" dirty="0" err="1">
                <a:latin typeface="Calibri" panose="020F0502020204030204" pitchFamily="34" charset="0"/>
                <a:cs typeface="Calibri" panose="020F0502020204030204" pitchFamily="34" charset="0"/>
              </a:rPr>
              <a:t>אקומולו</a:t>
            </a:r>
            <a:r>
              <a:rPr lang="he-IL" sz="5600" dirty="0">
                <a:latin typeface="Calibri" panose="020F0502020204030204" pitchFamily="34" charset="0"/>
                <a:cs typeface="Calibri" panose="020F0502020204030204" pitchFamily="34" charset="0"/>
              </a:rPr>
              <a:t>, </a:t>
            </a:r>
            <a:r>
              <a:rPr lang="he-IL" sz="5600" dirty="0" err="1">
                <a:latin typeface="Calibri" panose="020F0502020204030204" pitchFamily="34" charset="0"/>
                <a:cs typeface="Calibri" panose="020F0502020204030204" pitchFamily="34" charset="0"/>
              </a:rPr>
              <a:t>קסנדרה</a:t>
            </a:r>
            <a:r>
              <a:rPr lang="he-IL" sz="5600" dirty="0">
                <a:latin typeface="Calibri" panose="020F0502020204030204" pitchFamily="34" charset="0"/>
                <a:cs typeface="Calibri" panose="020F0502020204030204" pitchFamily="34" charset="0"/>
              </a:rPr>
              <a:t>, </a:t>
            </a:r>
            <a:r>
              <a:rPr lang="he-IL" sz="5600" dirty="0" err="1">
                <a:latin typeface="Calibri" panose="020F0502020204030204" pitchFamily="34" charset="0"/>
                <a:cs typeface="Calibri" panose="020F0502020204030204" pitchFamily="34" charset="0"/>
              </a:rPr>
              <a:t>סיילה</a:t>
            </a:r>
            <a:r>
              <a:rPr lang="he-IL"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Hbase</a:t>
            </a:r>
            <a:r>
              <a:rPr lang="he-IL" sz="5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5600" b="1" dirty="0">
                <a:latin typeface="Calibri" panose="020F0502020204030204" pitchFamily="34" charset="0"/>
                <a:cs typeface="Calibri" panose="020F0502020204030204" pitchFamily="34" charset="0"/>
              </a:rPr>
              <a:t>מבוסס גרפים </a:t>
            </a:r>
            <a:r>
              <a:rPr lang="he-IL" sz="5600" dirty="0">
                <a:latin typeface="Calibri" panose="020F0502020204030204" pitchFamily="34" charset="0"/>
                <a:cs typeface="Calibri" panose="020F0502020204030204" pitchFamily="34" charset="0"/>
              </a:rPr>
              <a:t>- בתיאוריה, מבנה מבוסס גרפים מורכב קודקודים וקצוות (נתונים וחיבורים) שניתן לכנות יחסי נתונים. גרפים מתנהגים בצורה דומה לבני אדם, הנתונים מסודרים ביחסים ספציפיים בין יחידות נתונים שיש להם מאפיינים משלהם. בסיס נתונים מסוג זה שימושי להמחשה, ניתוח ועזרה למצוא חיבורים בין נתונים שונים.</a:t>
            </a:r>
            <a:br>
              <a:rPr lang="en-US" sz="5600" dirty="0">
                <a:latin typeface="Calibri" panose="020F0502020204030204" pitchFamily="34" charset="0"/>
                <a:cs typeface="Calibri" panose="020F0502020204030204" pitchFamily="34" charset="0"/>
              </a:rPr>
            </a:br>
            <a:r>
              <a:rPr lang="he-IL" sz="5600" dirty="0">
                <a:latin typeface="Calibri" panose="020F0502020204030204" pitchFamily="34" charset="0"/>
                <a:cs typeface="Calibri" panose="020F0502020204030204" pitchFamily="34" charset="0"/>
              </a:rPr>
              <a:t>[</a:t>
            </a:r>
            <a:r>
              <a:rPr lang="en-US" sz="5600" dirty="0" err="1">
                <a:latin typeface="Calibri" panose="020F0502020204030204" pitchFamily="34" charset="0"/>
                <a:cs typeface="Calibri" panose="020F0502020204030204" pitchFamily="34" charset="0"/>
              </a:rPr>
              <a:t>AllegroGraph</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ArangoDB</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InfiniteGraph</a:t>
            </a:r>
            <a:r>
              <a:rPr lang="en-US" sz="5600" dirty="0">
                <a:latin typeface="Calibri" panose="020F0502020204030204" pitchFamily="34" charset="0"/>
                <a:cs typeface="Calibri" panose="020F0502020204030204" pitchFamily="34" charset="0"/>
              </a:rPr>
              <a:t>, Apache </a:t>
            </a:r>
            <a:r>
              <a:rPr lang="en-US" sz="5600" dirty="0" err="1">
                <a:latin typeface="Calibri" panose="020F0502020204030204" pitchFamily="34" charset="0"/>
                <a:cs typeface="Calibri" panose="020F0502020204030204" pitchFamily="34" charset="0"/>
              </a:rPr>
              <a:t>Giraph</a:t>
            </a:r>
            <a:r>
              <a:rPr lang="en-US" sz="5600" dirty="0">
                <a:latin typeface="Calibri" panose="020F0502020204030204" pitchFamily="34" charset="0"/>
                <a:cs typeface="Calibri" panose="020F0502020204030204" pitchFamily="34" charset="0"/>
              </a:rPr>
              <a:t>, </a:t>
            </a:r>
            <a:r>
              <a:rPr lang="en-US" sz="5600" dirty="0" err="1">
                <a:latin typeface="Calibri" panose="020F0502020204030204" pitchFamily="34" charset="0"/>
                <a:cs typeface="Calibri" panose="020F0502020204030204" pitchFamily="34" charset="0"/>
              </a:rPr>
              <a:t>MarkLogic</a:t>
            </a:r>
            <a:r>
              <a:rPr lang="en-US" sz="5600" dirty="0">
                <a:latin typeface="Calibri" panose="020F0502020204030204" pitchFamily="34" charset="0"/>
                <a:cs typeface="Calibri" panose="020F0502020204030204" pitchFamily="34" charset="0"/>
              </a:rPr>
              <a:t>, Neo4J, </a:t>
            </a:r>
            <a:r>
              <a:rPr lang="en-US" sz="5600" dirty="0" err="1">
                <a:latin typeface="Calibri" panose="020F0502020204030204" pitchFamily="34" charset="0"/>
                <a:cs typeface="Calibri" panose="020F0502020204030204" pitchFamily="34" charset="0"/>
              </a:rPr>
              <a:t>OrientDB</a:t>
            </a:r>
            <a:r>
              <a:rPr lang="en-US" sz="5600" dirty="0">
                <a:latin typeface="Calibri" panose="020F0502020204030204" pitchFamily="34" charset="0"/>
                <a:cs typeface="Calibri" panose="020F0502020204030204" pitchFamily="34" charset="0"/>
              </a:rPr>
              <a:t>, Virtuoso</a:t>
            </a:r>
            <a:r>
              <a:rPr lang="he-IL" sz="5600" dirty="0">
                <a:latin typeface="Calibri" panose="020F0502020204030204" pitchFamily="34" charset="0"/>
                <a:cs typeface="Calibri" panose="020F0502020204030204" pitchFamily="34" charset="0"/>
              </a:rPr>
              <a:t>]</a:t>
            </a:r>
          </a:p>
          <a:p>
            <a:pPr>
              <a:buFont typeface="Courier New" panose="02070309020205020404" pitchFamily="49" charset="0"/>
              <a:buChar char="o"/>
            </a:pPr>
            <a:endParaRPr lang="he-IL" sz="1500" dirty="0">
              <a:latin typeface="Calibri" panose="020F0502020204030204" pitchFamily="34" charset="0"/>
              <a:cs typeface="Calibri" panose="020F0502020204030204" pitchFamily="34" charset="0"/>
            </a:endParaRPr>
          </a:p>
          <a:p>
            <a:pPr>
              <a:buFont typeface="Courier New" panose="02070309020205020404" pitchFamily="49" charset="0"/>
              <a:buChar char="o"/>
            </a:pPr>
            <a:endParaRPr lang="en-US" sz="1500" dirty="0">
              <a:latin typeface="Calibri" panose="020F0502020204030204" pitchFamily="34" charset="0"/>
              <a:cs typeface="Calibri" panose="020F0502020204030204" pitchFamily="34" charset="0"/>
            </a:endParaRPr>
          </a:p>
          <a:p>
            <a:pPr marL="0" indent="0">
              <a:buNone/>
            </a:pPr>
            <a:br>
              <a:rPr lang="en-US" dirty="0"/>
            </a:br>
            <a:endParaRPr lang="he-IL" dirty="0"/>
          </a:p>
        </p:txBody>
      </p:sp>
      <p:sp>
        <p:nvSpPr>
          <p:cNvPr id="4" name="מציין מיקום של מספר שקופית 3">
            <a:extLst>
              <a:ext uri="{FF2B5EF4-FFF2-40B4-BE49-F238E27FC236}">
                <a16:creationId xmlns:a16="http://schemas.microsoft.com/office/drawing/2014/main" id="{40CC8FDF-E979-416D-9BBB-59DA6087387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מציין מיקום תוכן 4">
            <a:extLst>
              <a:ext uri="{FF2B5EF4-FFF2-40B4-BE49-F238E27FC236}">
                <a16:creationId xmlns:a16="http://schemas.microsoft.com/office/drawing/2014/main" id="{92E3D12A-FA15-4B85-9C8E-85601DFC7287}"/>
              </a:ext>
            </a:extLst>
          </p:cNvPr>
          <p:cNvPicPr>
            <a:picLocks noChangeAspect="1"/>
          </p:cNvPicPr>
          <p:nvPr/>
        </p:nvPicPr>
        <p:blipFill>
          <a:blip r:embed="rId2"/>
          <a:stretch>
            <a:fillRect/>
          </a:stretch>
        </p:blipFill>
        <p:spPr>
          <a:xfrm>
            <a:off x="248575" y="5550981"/>
            <a:ext cx="1154098" cy="1149946"/>
          </a:xfrm>
          <a:prstGeom prst="rect">
            <a:avLst/>
          </a:prstGeom>
        </p:spPr>
      </p:pic>
    </p:spTree>
    <p:extLst>
      <p:ext uri="{BB962C8B-B14F-4D97-AF65-F5344CB8AC3E}">
        <p14:creationId xmlns:p14="http://schemas.microsoft.com/office/powerpoint/2010/main" val="1675612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A62549-D5CC-4350-B814-155D35747654}"/>
              </a:ext>
            </a:extLst>
          </p:cNvPr>
          <p:cNvSpPr>
            <a:spLocks noGrp="1"/>
          </p:cNvSpPr>
          <p:nvPr>
            <p:ph type="title"/>
          </p:nvPr>
        </p:nvSpPr>
        <p:spPr/>
        <p:txBody>
          <a:bodyPr/>
          <a:lstStyle/>
          <a:p>
            <a:r>
              <a:rPr lang="en-US" dirty="0"/>
              <a:t>Python MongoDB – Sort()</a:t>
            </a:r>
            <a:endParaRPr lang="he-IL" dirty="0"/>
          </a:p>
        </p:txBody>
      </p:sp>
      <p:sp>
        <p:nvSpPr>
          <p:cNvPr id="4" name="מציין מיקום של מספר שקופית 3">
            <a:extLst>
              <a:ext uri="{FF2B5EF4-FFF2-40B4-BE49-F238E27FC236}">
                <a16:creationId xmlns:a16="http://schemas.microsoft.com/office/drawing/2014/main" id="{8185E4AD-0CA4-473D-BF6B-67CD0913FCC2}"/>
              </a:ext>
            </a:extLst>
          </p:cNvPr>
          <p:cNvSpPr>
            <a:spLocks noGrp="1"/>
          </p:cNvSpPr>
          <p:nvPr>
            <p:ph type="sldNum" sz="quarter" idx="12"/>
          </p:nvPr>
        </p:nvSpPr>
        <p:spPr/>
        <p:txBody>
          <a:bodyPr/>
          <a:lstStyle/>
          <a:p>
            <a:fld id="{D57F1E4F-1CFF-5643-939E-217C01CDF565}" type="slidenum">
              <a:rPr lang="en-US" smtClean="0"/>
              <a:pPr/>
              <a:t>110</a:t>
            </a:fld>
            <a:endParaRPr lang="en-US" dirty="0"/>
          </a:p>
        </p:txBody>
      </p:sp>
      <p:pic>
        <p:nvPicPr>
          <p:cNvPr id="5" name="תמונה 4">
            <a:extLst>
              <a:ext uri="{FF2B5EF4-FFF2-40B4-BE49-F238E27FC236}">
                <a16:creationId xmlns:a16="http://schemas.microsoft.com/office/drawing/2014/main" id="{8C105814-EDF5-4C16-8611-DF22DAD1A939}"/>
              </a:ext>
            </a:extLst>
          </p:cNvPr>
          <p:cNvPicPr>
            <a:picLocks noChangeAspect="1"/>
          </p:cNvPicPr>
          <p:nvPr/>
        </p:nvPicPr>
        <p:blipFill>
          <a:blip r:embed="rId2"/>
          <a:stretch>
            <a:fillRect/>
          </a:stretch>
        </p:blipFill>
        <p:spPr>
          <a:xfrm>
            <a:off x="1095786" y="2994641"/>
            <a:ext cx="4105275" cy="1847850"/>
          </a:xfrm>
          <a:prstGeom prst="rect">
            <a:avLst/>
          </a:prstGeom>
        </p:spPr>
      </p:pic>
      <p:pic>
        <p:nvPicPr>
          <p:cNvPr id="6" name="תמונה 5">
            <a:extLst>
              <a:ext uri="{FF2B5EF4-FFF2-40B4-BE49-F238E27FC236}">
                <a16:creationId xmlns:a16="http://schemas.microsoft.com/office/drawing/2014/main" id="{FADBC44D-018B-4C5D-A6E7-58D31639D20B}"/>
              </a:ext>
            </a:extLst>
          </p:cNvPr>
          <p:cNvPicPr>
            <a:picLocks noChangeAspect="1"/>
          </p:cNvPicPr>
          <p:nvPr/>
        </p:nvPicPr>
        <p:blipFill>
          <a:blip r:embed="rId3"/>
          <a:stretch>
            <a:fillRect/>
          </a:stretch>
        </p:blipFill>
        <p:spPr>
          <a:xfrm>
            <a:off x="6011614" y="2956541"/>
            <a:ext cx="4181475" cy="1885950"/>
          </a:xfrm>
          <a:prstGeom prst="rect">
            <a:avLst/>
          </a:prstGeom>
        </p:spPr>
      </p:pic>
    </p:spTree>
    <p:extLst>
      <p:ext uri="{BB962C8B-B14F-4D97-AF65-F5344CB8AC3E}">
        <p14:creationId xmlns:p14="http://schemas.microsoft.com/office/powerpoint/2010/main" val="25937122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1B358A-481A-4896-9720-42A6553A25F8}"/>
              </a:ext>
            </a:extLst>
          </p:cNvPr>
          <p:cNvSpPr>
            <a:spLocks noGrp="1"/>
          </p:cNvSpPr>
          <p:nvPr>
            <p:ph type="title"/>
          </p:nvPr>
        </p:nvSpPr>
        <p:spPr/>
        <p:txBody>
          <a:bodyPr/>
          <a:lstStyle/>
          <a:p>
            <a:r>
              <a:rPr lang="en-US" dirty="0"/>
              <a:t>Python MongoDB – Delete Document</a:t>
            </a:r>
            <a:endParaRPr lang="he-IL" dirty="0"/>
          </a:p>
        </p:txBody>
      </p:sp>
      <p:pic>
        <p:nvPicPr>
          <p:cNvPr id="5" name="מציין מיקום תוכן 4">
            <a:extLst>
              <a:ext uri="{FF2B5EF4-FFF2-40B4-BE49-F238E27FC236}">
                <a16:creationId xmlns:a16="http://schemas.microsoft.com/office/drawing/2014/main" id="{A9B11500-47CC-4499-9018-181B1FBDDD51}"/>
              </a:ext>
            </a:extLst>
          </p:cNvPr>
          <p:cNvPicPr>
            <a:picLocks noGrp="1" noChangeAspect="1"/>
          </p:cNvPicPr>
          <p:nvPr>
            <p:ph idx="1"/>
          </p:nvPr>
        </p:nvPicPr>
        <p:blipFill>
          <a:blip r:embed="rId2"/>
          <a:stretch>
            <a:fillRect/>
          </a:stretch>
        </p:blipFill>
        <p:spPr>
          <a:xfrm>
            <a:off x="6860689" y="2576512"/>
            <a:ext cx="4133850" cy="1704975"/>
          </a:xfrm>
          <a:prstGeom prst="rect">
            <a:avLst/>
          </a:prstGeom>
        </p:spPr>
      </p:pic>
      <p:sp>
        <p:nvSpPr>
          <p:cNvPr id="4" name="מציין מיקום של מספר שקופית 3">
            <a:extLst>
              <a:ext uri="{FF2B5EF4-FFF2-40B4-BE49-F238E27FC236}">
                <a16:creationId xmlns:a16="http://schemas.microsoft.com/office/drawing/2014/main" id="{A74EC254-1C12-4C54-83D2-279DFDADD0FE}"/>
              </a:ext>
            </a:extLst>
          </p:cNvPr>
          <p:cNvSpPr>
            <a:spLocks noGrp="1"/>
          </p:cNvSpPr>
          <p:nvPr>
            <p:ph type="sldNum" sz="quarter" idx="12"/>
          </p:nvPr>
        </p:nvSpPr>
        <p:spPr/>
        <p:txBody>
          <a:bodyPr/>
          <a:lstStyle/>
          <a:p>
            <a:fld id="{D57F1E4F-1CFF-5643-939E-217C01CDF565}" type="slidenum">
              <a:rPr lang="en-US" smtClean="0"/>
              <a:pPr/>
              <a:t>111</a:t>
            </a:fld>
            <a:endParaRPr lang="en-US" dirty="0"/>
          </a:p>
        </p:txBody>
      </p:sp>
      <p:pic>
        <p:nvPicPr>
          <p:cNvPr id="6" name="תמונה 5">
            <a:extLst>
              <a:ext uri="{FF2B5EF4-FFF2-40B4-BE49-F238E27FC236}">
                <a16:creationId xmlns:a16="http://schemas.microsoft.com/office/drawing/2014/main" id="{89F691B8-EBA8-4175-AB3D-58769F37DE8D}"/>
              </a:ext>
            </a:extLst>
          </p:cNvPr>
          <p:cNvPicPr>
            <a:picLocks noChangeAspect="1"/>
          </p:cNvPicPr>
          <p:nvPr/>
        </p:nvPicPr>
        <p:blipFill>
          <a:blip r:embed="rId3"/>
          <a:stretch>
            <a:fillRect/>
          </a:stretch>
        </p:blipFill>
        <p:spPr>
          <a:xfrm>
            <a:off x="6935244" y="4433432"/>
            <a:ext cx="3680349" cy="1848616"/>
          </a:xfrm>
          <a:prstGeom prst="rect">
            <a:avLst/>
          </a:prstGeom>
        </p:spPr>
      </p:pic>
      <p:sp>
        <p:nvSpPr>
          <p:cNvPr id="7" name="תיבת טקסט 6">
            <a:extLst>
              <a:ext uri="{FF2B5EF4-FFF2-40B4-BE49-F238E27FC236}">
                <a16:creationId xmlns:a16="http://schemas.microsoft.com/office/drawing/2014/main" id="{5C5CEE25-5A14-4EE1-96D7-1E09665F862B}"/>
              </a:ext>
            </a:extLst>
          </p:cNvPr>
          <p:cNvSpPr txBox="1"/>
          <p:nvPr/>
        </p:nvSpPr>
        <p:spPr>
          <a:xfrm>
            <a:off x="777228" y="3080604"/>
            <a:ext cx="4715220" cy="584775"/>
          </a:xfrm>
          <a:prstGeom prst="rect">
            <a:avLst/>
          </a:prstGeom>
          <a:noFill/>
        </p:spPr>
        <p:txBody>
          <a:bodyPr wrap="square" rtlCol="1">
            <a:spAutoFit/>
          </a:bodyPr>
          <a:lstStyle/>
          <a:p>
            <a:pPr algn="r" rtl="1"/>
            <a:r>
              <a:rPr lang="he-IL" sz="1600" dirty="0">
                <a:solidFill>
                  <a:schemeClr val="tx1">
                    <a:lumMod val="75000"/>
                    <a:lumOff val="25000"/>
                  </a:schemeClr>
                </a:solidFill>
                <a:latin typeface="Calibri" panose="020F0502020204030204" pitchFamily="34" charset="0"/>
                <a:cs typeface="Calibri" panose="020F0502020204030204" pitchFamily="34" charset="0"/>
              </a:rPr>
              <a:t>על מנת למחוק את כל ה </a:t>
            </a:r>
            <a:r>
              <a:rPr lang="en-US" sz="1600" dirty="0">
                <a:solidFill>
                  <a:schemeClr val="tx1">
                    <a:lumMod val="75000"/>
                    <a:lumOff val="25000"/>
                  </a:schemeClr>
                </a:solidFill>
                <a:latin typeface="Calibri" panose="020F0502020204030204" pitchFamily="34" charset="0"/>
                <a:cs typeface="Calibri" panose="020F0502020204030204" pitchFamily="34" charset="0"/>
              </a:rPr>
              <a:t>documents</a:t>
            </a:r>
            <a:r>
              <a:rPr lang="he-IL" sz="1600" dirty="0">
                <a:solidFill>
                  <a:schemeClr val="tx1">
                    <a:lumMod val="75000"/>
                    <a:lumOff val="25000"/>
                  </a:schemeClr>
                </a:solidFill>
                <a:latin typeface="Calibri" panose="020F0502020204030204" pitchFamily="34" charset="0"/>
                <a:cs typeface="Calibri" panose="020F0502020204030204" pitchFamily="34" charset="0"/>
              </a:rPr>
              <a:t> שבאוסף, נשתמש ב </a:t>
            </a:r>
            <a:r>
              <a:rPr lang="en-US" sz="1600" dirty="0" err="1">
                <a:solidFill>
                  <a:schemeClr val="tx1">
                    <a:lumMod val="75000"/>
                    <a:lumOff val="25000"/>
                  </a:schemeClr>
                </a:solidFill>
                <a:latin typeface="Calibri" panose="020F0502020204030204" pitchFamily="34" charset="0"/>
                <a:cs typeface="Calibri" panose="020F0502020204030204" pitchFamily="34" charset="0"/>
              </a:rPr>
              <a:t>delete_many</a:t>
            </a:r>
            <a:r>
              <a:rPr lang="en-US" sz="1600" dirty="0">
                <a:solidFill>
                  <a:schemeClr val="tx1">
                    <a:lumMod val="75000"/>
                    <a:lumOff val="25000"/>
                  </a:schemeClr>
                </a:solidFill>
                <a:latin typeface="Calibri" panose="020F0502020204030204" pitchFamily="34" charset="0"/>
                <a:cs typeface="Calibri" panose="020F0502020204030204" pitchFamily="34" charset="0"/>
              </a:rPr>
              <a:t>()</a:t>
            </a:r>
            <a:r>
              <a:rPr lang="he-IL" sz="1600" dirty="0">
                <a:solidFill>
                  <a:schemeClr val="tx1">
                    <a:lumMod val="75000"/>
                    <a:lumOff val="25000"/>
                  </a:schemeClr>
                </a:solidFill>
                <a:latin typeface="Calibri" panose="020F0502020204030204" pitchFamily="34" charset="0"/>
                <a:cs typeface="Calibri" panose="020F0502020204030204" pitchFamily="34" charset="0"/>
              </a:rPr>
              <a:t> בלי </a:t>
            </a:r>
            <a:r>
              <a:rPr lang="en-US" sz="1600" dirty="0">
                <a:solidFill>
                  <a:schemeClr val="tx1">
                    <a:lumMod val="75000"/>
                    <a:lumOff val="25000"/>
                  </a:schemeClr>
                </a:solidFill>
                <a:latin typeface="Calibri" panose="020F0502020204030204" pitchFamily="34" charset="0"/>
                <a:cs typeface="Calibri" panose="020F0502020204030204" pitchFamily="34" charset="0"/>
              </a:rPr>
              <a:t>Query</a:t>
            </a:r>
            <a:r>
              <a:rPr lang="he-IL" sz="1600" dirty="0">
                <a:solidFill>
                  <a:schemeClr val="tx1">
                    <a:lumMod val="75000"/>
                    <a:lumOff val="25000"/>
                  </a:schemeClr>
                </a:solidFill>
                <a:latin typeface="Calibri" panose="020F0502020204030204" pitchFamily="34" charset="0"/>
                <a:cs typeface="Calibri" panose="020F0502020204030204" pitchFamily="34" charset="0"/>
              </a:rPr>
              <a:t>...</a:t>
            </a:r>
          </a:p>
        </p:txBody>
      </p:sp>
      <p:pic>
        <p:nvPicPr>
          <p:cNvPr id="8" name="תמונה 7">
            <a:extLst>
              <a:ext uri="{FF2B5EF4-FFF2-40B4-BE49-F238E27FC236}">
                <a16:creationId xmlns:a16="http://schemas.microsoft.com/office/drawing/2014/main" id="{1AC5204C-D659-4846-A910-2D851D92FA8A}"/>
              </a:ext>
            </a:extLst>
          </p:cNvPr>
          <p:cNvPicPr>
            <a:picLocks noChangeAspect="1"/>
          </p:cNvPicPr>
          <p:nvPr/>
        </p:nvPicPr>
        <p:blipFill>
          <a:blip r:embed="rId4"/>
          <a:stretch>
            <a:fillRect/>
          </a:stretch>
        </p:blipFill>
        <p:spPr>
          <a:xfrm>
            <a:off x="1377648" y="3998882"/>
            <a:ext cx="4114800" cy="1647825"/>
          </a:xfrm>
          <a:prstGeom prst="rect">
            <a:avLst/>
          </a:prstGeom>
        </p:spPr>
      </p:pic>
    </p:spTree>
    <p:extLst>
      <p:ext uri="{BB962C8B-B14F-4D97-AF65-F5344CB8AC3E}">
        <p14:creationId xmlns:p14="http://schemas.microsoft.com/office/powerpoint/2010/main" val="42655633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B685CF-1AB3-4C65-A198-AAAAF12BB49D}"/>
              </a:ext>
            </a:extLst>
          </p:cNvPr>
          <p:cNvSpPr>
            <a:spLocks noGrp="1"/>
          </p:cNvSpPr>
          <p:nvPr>
            <p:ph type="title"/>
          </p:nvPr>
        </p:nvSpPr>
        <p:spPr/>
        <p:txBody>
          <a:bodyPr/>
          <a:lstStyle/>
          <a:p>
            <a:r>
              <a:rPr lang="en-US" dirty="0"/>
              <a:t>Python MongoDB – Drop Collection</a:t>
            </a:r>
            <a:endParaRPr lang="he-IL" dirty="0"/>
          </a:p>
        </p:txBody>
      </p:sp>
      <p:sp>
        <p:nvSpPr>
          <p:cNvPr id="4" name="מציין מיקום של מספר שקופית 3">
            <a:extLst>
              <a:ext uri="{FF2B5EF4-FFF2-40B4-BE49-F238E27FC236}">
                <a16:creationId xmlns:a16="http://schemas.microsoft.com/office/drawing/2014/main" id="{EA1EC680-D324-43DE-988D-3C3CD16ADC5D}"/>
              </a:ext>
            </a:extLst>
          </p:cNvPr>
          <p:cNvSpPr>
            <a:spLocks noGrp="1"/>
          </p:cNvSpPr>
          <p:nvPr>
            <p:ph type="sldNum" sz="quarter" idx="12"/>
          </p:nvPr>
        </p:nvSpPr>
        <p:spPr/>
        <p:txBody>
          <a:bodyPr/>
          <a:lstStyle/>
          <a:p>
            <a:fld id="{D57F1E4F-1CFF-5643-939E-217C01CDF565}" type="slidenum">
              <a:rPr lang="en-US" smtClean="0"/>
              <a:pPr/>
              <a:t>112</a:t>
            </a:fld>
            <a:endParaRPr lang="en-US" dirty="0"/>
          </a:p>
        </p:txBody>
      </p:sp>
      <p:pic>
        <p:nvPicPr>
          <p:cNvPr id="5" name="תמונה 4">
            <a:extLst>
              <a:ext uri="{FF2B5EF4-FFF2-40B4-BE49-F238E27FC236}">
                <a16:creationId xmlns:a16="http://schemas.microsoft.com/office/drawing/2014/main" id="{2F6BC638-E009-42D2-9A8D-5047A4534094}"/>
              </a:ext>
            </a:extLst>
          </p:cNvPr>
          <p:cNvPicPr>
            <a:picLocks noChangeAspect="1"/>
          </p:cNvPicPr>
          <p:nvPr/>
        </p:nvPicPr>
        <p:blipFill>
          <a:blip r:embed="rId2"/>
          <a:stretch>
            <a:fillRect/>
          </a:stretch>
        </p:blipFill>
        <p:spPr>
          <a:xfrm>
            <a:off x="3684788" y="3473976"/>
            <a:ext cx="4076700" cy="1323975"/>
          </a:xfrm>
          <a:prstGeom prst="rect">
            <a:avLst/>
          </a:prstGeom>
        </p:spPr>
      </p:pic>
    </p:spTree>
    <p:extLst>
      <p:ext uri="{BB962C8B-B14F-4D97-AF65-F5344CB8AC3E}">
        <p14:creationId xmlns:p14="http://schemas.microsoft.com/office/powerpoint/2010/main" val="3803022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995B95-DEC5-4477-B365-A87BE055B7D8}"/>
              </a:ext>
            </a:extLst>
          </p:cNvPr>
          <p:cNvSpPr>
            <a:spLocks noGrp="1"/>
          </p:cNvSpPr>
          <p:nvPr>
            <p:ph type="title"/>
          </p:nvPr>
        </p:nvSpPr>
        <p:spPr/>
        <p:txBody>
          <a:bodyPr/>
          <a:lstStyle/>
          <a:p>
            <a:r>
              <a:rPr lang="en-US" dirty="0"/>
              <a:t>Python MongoDB – Update()</a:t>
            </a:r>
            <a:endParaRPr lang="he-IL" dirty="0"/>
          </a:p>
        </p:txBody>
      </p:sp>
      <p:sp>
        <p:nvSpPr>
          <p:cNvPr id="4" name="מציין מיקום של מספר שקופית 3">
            <a:extLst>
              <a:ext uri="{FF2B5EF4-FFF2-40B4-BE49-F238E27FC236}">
                <a16:creationId xmlns:a16="http://schemas.microsoft.com/office/drawing/2014/main" id="{EF5EA0F3-F499-4CCF-864B-164CB682BA75}"/>
              </a:ext>
            </a:extLst>
          </p:cNvPr>
          <p:cNvSpPr>
            <a:spLocks noGrp="1"/>
          </p:cNvSpPr>
          <p:nvPr>
            <p:ph type="sldNum" sz="quarter" idx="12"/>
          </p:nvPr>
        </p:nvSpPr>
        <p:spPr/>
        <p:txBody>
          <a:bodyPr/>
          <a:lstStyle/>
          <a:p>
            <a:fld id="{D57F1E4F-1CFF-5643-939E-217C01CDF565}" type="slidenum">
              <a:rPr lang="en-US" smtClean="0"/>
              <a:pPr/>
              <a:t>113</a:t>
            </a:fld>
            <a:endParaRPr lang="en-US" dirty="0"/>
          </a:p>
        </p:txBody>
      </p:sp>
      <p:pic>
        <p:nvPicPr>
          <p:cNvPr id="5" name="תמונה 4">
            <a:extLst>
              <a:ext uri="{FF2B5EF4-FFF2-40B4-BE49-F238E27FC236}">
                <a16:creationId xmlns:a16="http://schemas.microsoft.com/office/drawing/2014/main" id="{A957F4D6-E6C2-41CB-9A63-AB28552A9933}"/>
              </a:ext>
            </a:extLst>
          </p:cNvPr>
          <p:cNvPicPr>
            <a:picLocks noChangeAspect="1"/>
          </p:cNvPicPr>
          <p:nvPr/>
        </p:nvPicPr>
        <p:blipFill>
          <a:blip r:embed="rId2"/>
          <a:stretch>
            <a:fillRect/>
          </a:stretch>
        </p:blipFill>
        <p:spPr>
          <a:xfrm>
            <a:off x="1449435" y="3030537"/>
            <a:ext cx="4086225" cy="2562225"/>
          </a:xfrm>
          <a:prstGeom prst="rect">
            <a:avLst/>
          </a:prstGeom>
        </p:spPr>
      </p:pic>
      <p:pic>
        <p:nvPicPr>
          <p:cNvPr id="6" name="תמונה 5">
            <a:extLst>
              <a:ext uri="{FF2B5EF4-FFF2-40B4-BE49-F238E27FC236}">
                <a16:creationId xmlns:a16="http://schemas.microsoft.com/office/drawing/2014/main" id="{44BF710D-42D3-4A1C-A552-C4A8490AC317}"/>
              </a:ext>
            </a:extLst>
          </p:cNvPr>
          <p:cNvPicPr>
            <a:picLocks noChangeAspect="1"/>
          </p:cNvPicPr>
          <p:nvPr/>
        </p:nvPicPr>
        <p:blipFill>
          <a:blip r:embed="rId3"/>
          <a:stretch>
            <a:fillRect/>
          </a:stretch>
        </p:blipFill>
        <p:spPr>
          <a:xfrm>
            <a:off x="5918076" y="3030537"/>
            <a:ext cx="4191000" cy="2181225"/>
          </a:xfrm>
          <a:prstGeom prst="rect">
            <a:avLst/>
          </a:prstGeom>
        </p:spPr>
      </p:pic>
    </p:spTree>
    <p:extLst>
      <p:ext uri="{BB962C8B-B14F-4D97-AF65-F5344CB8AC3E}">
        <p14:creationId xmlns:p14="http://schemas.microsoft.com/office/powerpoint/2010/main" val="25774661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65C3ED-AFA5-4975-9A4A-E4A23B72B942}"/>
              </a:ext>
            </a:extLst>
          </p:cNvPr>
          <p:cNvSpPr>
            <a:spLocks noGrp="1"/>
          </p:cNvSpPr>
          <p:nvPr>
            <p:ph type="title"/>
          </p:nvPr>
        </p:nvSpPr>
        <p:spPr/>
        <p:txBody>
          <a:bodyPr/>
          <a:lstStyle/>
          <a:p>
            <a:r>
              <a:rPr lang="en-US" dirty="0"/>
              <a:t>Python MongoDB – Limit()</a:t>
            </a:r>
            <a:endParaRPr lang="he-IL" dirty="0"/>
          </a:p>
        </p:txBody>
      </p:sp>
      <p:sp>
        <p:nvSpPr>
          <p:cNvPr id="4" name="מציין מיקום של מספר שקופית 3">
            <a:extLst>
              <a:ext uri="{FF2B5EF4-FFF2-40B4-BE49-F238E27FC236}">
                <a16:creationId xmlns:a16="http://schemas.microsoft.com/office/drawing/2014/main" id="{006475EE-CC6D-43CD-A809-75CBE95188C6}"/>
              </a:ext>
            </a:extLst>
          </p:cNvPr>
          <p:cNvSpPr>
            <a:spLocks noGrp="1"/>
          </p:cNvSpPr>
          <p:nvPr>
            <p:ph type="sldNum" sz="quarter" idx="12"/>
          </p:nvPr>
        </p:nvSpPr>
        <p:spPr/>
        <p:txBody>
          <a:bodyPr/>
          <a:lstStyle/>
          <a:p>
            <a:fld id="{D57F1E4F-1CFF-5643-939E-217C01CDF565}" type="slidenum">
              <a:rPr lang="en-US" smtClean="0"/>
              <a:pPr/>
              <a:t>114</a:t>
            </a:fld>
            <a:endParaRPr lang="en-US" dirty="0"/>
          </a:p>
        </p:txBody>
      </p:sp>
      <p:pic>
        <p:nvPicPr>
          <p:cNvPr id="6" name="תמונה 5">
            <a:extLst>
              <a:ext uri="{FF2B5EF4-FFF2-40B4-BE49-F238E27FC236}">
                <a16:creationId xmlns:a16="http://schemas.microsoft.com/office/drawing/2014/main" id="{9A41B8AD-7F07-450C-9851-B91F96B9E476}"/>
              </a:ext>
            </a:extLst>
          </p:cNvPr>
          <p:cNvPicPr>
            <a:picLocks noChangeAspect="1"/>
          </p:cNvPicPr>
          <p:nvPr/>
        </p:nvPicPr>
        <p:blipFill>
          <a:blip r:embed="rId2"/>
          <a:stretch>
            <a:fillRect/>
          </a:stretch>
        </p:blipFill>
        <p:spPr>
          <a:xfrm>
            <a:off x="3402060" y="3137794"/>
            <a:ext cx="4267200" cy="2038350"/>
          </a:xfrm>
          <a:prstGeom prst="rect">
            <a:avLst/>
          </a:prstGeom>
        </p:spPr>
      </p:pic>
    </p:spTree>
    <p:extLst>
      <p:ext uri="{BB962C8B-B14F-4D97-AF65-F5344CB8AC3E}">
        <p14:creationId xmlns:p14="http://schemas.microsoft.com/office/powerpoint/2010/main" val="15917870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FF56C8-D939-4C16-8D7F-D8EB1C5AC94A}"/>
              </a:ext>
            </a:extLst>
          </p:cNvPr>
          <p:cNvSpPr>
            <a:spLocks noGrp="1"/>
          </p:cNvSpPr>
          <p:nvPr>
            <p:ph type="title"/>
          </p:nvPr>
        </p:nvSpPr>
        <p:spPr/>
        <p:txBody>
          <a:bodyPr/>
          <a:lstStyle/>
          <a:p>
            <a:r>
              <a:rPr lang="en-US" dirty="0"/>
              <a:t>Python MongoDB - Aggregation</a:t>
            </a:r>
            <a:endParaRPr lang="he-IL" dirty="0"/>
          </a:p>
        </p:txBody>
      </p:sp>
      <p:pic>
        <p:nvPicPr>
          <p:cNvPr id="5" name="מציין מיקום תוכן 4">
            <a:extLst>
              <a:ext uri="{FF2B5EF4-FFF2-40B4-BE49-F238E27FC236}">
                <a16:creationId xmlns:a16="http://schemas.microsoft.com/office/drawing/2014/main" id="{156DAC3A-F0A1-448D-A601-1907C9B32147}"/>
              </a:ext>
            </a:extLst>
          </p:cNvPr>
          <p:cNvPicPr>
            <a:picLocks noGrp="1" noChangeAspect="1"/>
          </p:cNvPicPr>
          <p:nvPr>
            <p:ph idx="1"/>
          </p:nvPr>
        </p:nvPicPr>
        <p:blipFill>
          <a:blip r:embed="rId2"/>
          <a:stretch>
            <a:fillRect/>
          </a:stretch>
        </p:blipFill>
        <p:spPr>
          <a:xfrm>
            <a:off x="4185366" y="2916237"/>
            <a:ext cx="3333750" cy="2790825"/>
          </a:xfrm>
          <a:prstGeom prst="rect">
            <a:avLst/>
          </a:prstGeom>
        </p:spPr>
      </p:pic>
      <p:sp>
        <p:nvSpPr>
          <p:cNvPr id="4" name="מציין מיקום של מספר שקופית 3">
            <a:extLst>
              <a:ext uri="{FF2B5EF4-FFF2-40B4-BE49-F238E27FC236}">
                <a16:creationId xmlns:a16="http://schemas.microsoft.com/office/drawing/2014/main" id="{30607786-9B3C-402F-99BF-FDE0C2CF7A42}"/>
              </a:ext>
            </a:extLst>
          </p:cNvPr>
          <p:cNvSpPr>
            <a:spLocks noGrp="1"/>
          </p:cNvSpPr>
          <p:nvPr>
            <p:ph type="sldNum" sz="quarter" idx="12"/>
          </p:nvPr>
        </p:nvSpPr>
        <p:spPr/>
        <p:txBody>
          <a:bodyPr/>
          <a:lstStyle/>
          <a:p>
            <a:fld id="{D57F1E4F-1CFF-5643-939E-217C01CDF565}" type="slidenum">
              <a:rPr lang="en-US" smtClean="0"/>
              <a:pPr/>
              <a:t>115</a:t>
            </a:fld>
            <a:endParaRPr lang="en-US" dirty="0"/>
          </a:p>
        </p:txBody>
      </p:sp>
    </p:spTree>
    <p:extLst>
      <p:ext uri="{BB962C8B-B14F-4D97-AF65-F5344CB8AC3E}">
        <p14:creationId xmlns:p14="http://schemas.microsoft.com/office/powerpoint/2010/main" val="13934938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975551-E34D-4C35-B217-662799D4D6F5}"/>
              </a:ext>
            </a:extLst>
          </p:cNvPr>
          <p:cNvSpPr>
            <a:spLocks noGrp="1"/>
          </p:cNvSpPr>
          <p:nvPr>
            <p:ph type="title"/>
          </p:nvPr>
        </p:nvSpPr>
        <p:spPr/>
        <p:txBody>
          <a:bodyPr/>
          <a:lstStyle/>
          <a:p>
            <a:r>
              <a:rPr lang="en-US" dirty="0"/>
              <a:t>Python MongoDB - $group(aggregation)</a:t>
            </a:r>
            <a:endParaRPr lang="he-IL" dirty="0"/>
          </a:p>
        </p:txBody>
      </p:sp>
      <p:sp>
        <p:nvSpPr>
          <p:cNvPr id="3" name="מציין מיקום תוכן 2">
            <a:extLst>
              <a:ext uri="{FF2B5EF4-FFF2-40B4-BE49-F238E27FC236}">
                <a16:creationId xmlns:a16="http://schemas.microsoft.com/office/drawing/2014/main" id="{29486482-4687-41BE-919C-957949FB170B}"/>
              </a:ext>
            </a:extLst>
          </p:cNvPr>
          <p:cNvSpPr>
            <a:spLocks noGrp="1"/>
          </p:cNvSpPr>
          <p:nvPr>
            <p:ph idx="1"/>
          </p:nvPr>
        </p:nvSpPr>
        <p:spPr>
          <a:xfrm>
            <a:off x="7332954" y="2567989"/>
            <a:ext cx="2929631" cy="3416300"/>
          </a:xfrm>
        </p:spPr>
        <p:txBody>
          <a:bodyPr/>
          <a:lstStyle/>
          <a:p>
            <a:pPr marL="0" indent="0">
              <a:buNone/>
            </a:pPr>
            <a:r>
              <a:rPr lang="he-IL" sz="1600" dirty="0">
                <a:latin typeface="Calibri" panose="020F0502020204030204" pitchFamily="34" charset="0"/>
                <a:cs typeface="Calibri" panose="020F0502020204030204" pitchFamily="34" charset="0"/>
              </a:rPr>
              <a:t>ב- </a:t>
            </a:r>
            <a:r>
              <a:rPr lang="en-US" sz="1600" dirty="0" err="1">
                <a:latin typeface="Calibri" panose="020F0502020204030204" pitchFamily="34" charset="0"/>
                <a:cs typeface="Calibri" panose="020F0502020204030204" pitchFamily="34" charset="0"/>
              </a:rPr>
              <a:t>PyMongo</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 </a:t>
            </a:r>
            <a:r>
              <a:rPr lang="he-IL" sz="1600" dirty="0" err="1">
                <a:latin typeface="Calibri" panose="020F0502020204030204" pitchFamily="34" charset="0"/>
                <a:cs typeface="Calibri" panose="020F0502020204030204" pitchFamily="34" charset="0"/>
              </a:rPr>
              <a:t>אגריגציה</a:t>
            </a:r>
            <a:r>
              <a:rPr lang="he-IL" sz="1600" dirty="0">
                <a:latin typeface="Calibri" panose="020F0502020204030204" pitchFamily="34" charset="0"/>
                <a:cs typeface="Calibri" panose="020F0502020204030204" pitchFamily="34" charset="0"/>
              </a:rPr>
              <a:t> משמשת בעיקר לעיבוד רשומות נתונים ממספר מסמכים ומחזירה את התוצאה למשתמש. זה מבוסס על צינור עיבוד הנתונים וכולל מספר שלבים שבסופם אנו מקבלים את התוצאה המצטברת. אחד משלבי השיטה המצטברת כולל </a:t>
            </a:r>
            <a:r>
              <a:rPr lang="en-US" sz="1600" dirty="0">
                <a:latin typeface="Calibri" panose="020F0502020204030204" pitchFamily="34" charset="0"/>
                <a:cs typeface="Calibri" panose="020F0502020204030204" pitchFamily="34" charset="0"/>
              </a:rPr>
              <a:t>$group</a:t>
            </a:r>
            <a:r>
              <a:rPr lang="he-IL" sz="1600" dirty="0">
                <a:latin typeface="Calibri" panose="020F0502020204030204" pitchFamily="34" charset="0"/>
                <a:cs typeface="Calibri" panose="020F0502020204030204" pitchFamily="34" charset="0"/>
              </a:rPr>
              <a:t> (פורט לעיל).</a:t>
            </a:r>
          </a:p>
        </p:txBody>
      </p:sp>
      <p:sp>
        <p:nvSpPr>
          <p:cNvPr id="4" name="מציין מיקום של מספר שקופית 3">
            <a:extLst>
              <a:ext uri="{FF2B5EF4-FFF2-40B4-BE49-F238E27FC236}">
                <a16:creationId xmlns:a16="http://schemas.microsoft.com/office/drawing/2014/main" id="{9C7599A1-316A-45E5-8A78-87A8F43F25C3}"/>
              </a:ext>
            </a:extLst>
          </p:cNvPr>
          <p:cNvSpPr>
            <a:spLocks noGrp="1"/>
          </p:cNvSpPr>
          <p:nvPr>
            <p:ph type="sldNum" sz="quarter" idx="12"/>
          </p:nvPr>
        </p:nvSpPr>
        <p:spPr/>
        <p:txBody>
          <a:bodyPr/>
          <a:lstStyle/>
          <a:p>
            <a:fld id="{D57F1E4F-1CFF-5643-939E-217C01CDF565}" type="slidenum">
              <a:rPr lang="en-US" smtClean="0"/>
              <a:pPr/>
              <a:t>116</a:t>
            </a:fld>
            <a:endParaRPr lang="en-US" dirty="0"/>
          </a:p>
        </p:txBody>
      </p:sp>
      <p:pic>
        <p:nvPicPr>
          <p:cNvPr id="5" name="תמונה 4">
            <a:extLst>
              <a:ext uri="{FF2B5EF4-FFF2-40B4-BE49-F238E27FC236}">
                <a16:creationId xmlns:a16="http://schemas.microsoft.com/office/drawing/2014/main" id="{207BFF90-5CD4-4877-B9B9-2BDF316EE74C}"/>
              </a:ext>
            </a:extLst>
          </p:cNvPr>
          <p:cNvPicPr>
            <a:picLocks noChangeAspect="1"/>
          </p:cNvPicPr>
          <p:nvPr/>
        </p:nvPicPr>
        <p:blipFill>
          <a:blip r:embed="rId2"/>
          <a:stretch>
            <a:fillRect/>
          </a:stretch>
        </p:blipFill>
        <p:spPr>
          <a:xfrm>
            <a:off x="2140365" y="2567989"/>
            <a:ext cx="4061368" cy="3781781"/>
          </a:xfrm>
          <a:prstGeom prst="rect">
            <a:avLst/>
          </a:prstGeom>
        </p:spPr>
      </p:pic>
    </p:spTree>
    <p:extLst>
      <p:ext uri="{BB962C8B-B14F-4D97-AF65-F5344CB8AC3E}">
        <p14:creationId xmlns:p14="http://schemas.microsoft.com/office/powerpoint/2010/main" val="17228727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566A2C-0295-42A4-8D9F-594C4F662F29}"/>
              </a:ext>
            </a:extLst>
          </p:cNvPr>
          <p:cNvSpPr>
            <a:spLocks noGrp="1"/>
          </p:cNvSpPr>
          <p:nvPr>
            <p:ph type="title"/>
          </p:nvPr>
        </p:nvSpPr>
        <p:spPr/>
        <p:txBody>
          <a:bodyPr/>
          <a:lstStyle/>
          <a:p>
            <a:r>
              <a:rPr lang="en-US" dirty="0"/>
              <a:t>Python MongoDB – Aggregations – More Examples</a:t>
            </a:r>
            <a:endParaRPr lang="he-IL" dirty="0"/>
          </a:p>
        </p:txBody>
      </p:sp>
      <p:sp>
        <p:nvSpPr>
          <p:cNvPr id="4" name="מציין מיקום של מספר שקופית 3">
            <a:extLst>
              <a:ext uri="{FF2B5EF4-FFF2-40B4-BE49-F238E27FC236}">
                <a16:creationId xmlns:a16="http://schemas.microsoft.com/office/drawing/2014/main" id="{52AEAFAB-0111-4E17-AECC-504CD9779003}"/>
              </a:ext>
            </a:extLst>
          </p:cNvPr>
          <p:cNvSpPr>
            <a:spLocks noGrp="1"/>
          </p:cNvSpPr>
          <p:nvPr>
            <p:ph type="sldNum" sz="quarter" idx="12"/>
          </p:nvPr>
        </p:nvSpPr>
        <p:spPr/>
        <p:txBody>
          <a:bodyPr/>
          <a:lstStyle/>
          <a:p>
            <a:fld id="{D57F1E4F-1CFF-5643-939E-217C01CDF565}" type="slidenum">
              <a:rPr lang="en-US" smtClean="0"/>
              <a:pPr/>
              <a:t>117</a:t>
            </a:fld>
            <a:endParaRPr lang="en-US" dirty="0"/>
          </a:p>
        </p:txBody>
      </p:sp>
      <p:pic>
        <p:nvPicPr>
          <p:cNvPr id="5" name="תמונה 4">
            <a:extLst>
              <a:ext uri="{FF2B5EF4-FFF2-40B4-BE49-F238E27FC236}">
                <a16:creationId xmlns:a16="http://schemas.microsoft.com/office/drawing/2014/main" id="{24B4E700-19A9-4F23-A9E8-9FB900B5343E}"/>
              </a:ext>
            </a:extLst>
          </p:cNvPr>
          <p:cNvPicPr>
            <a:picLocks noChangeAspect="1"/>
          </p:cNvPicPr>
          <p:nvPr/>
        </p:nvPicPr>
        <p:blipFill>
          <a:blip r:embed="rId2"/>
          <a:stretch>
            <a:fillRect/>
          </a:stretch>
        </p:blipFill>
        <p:spPr>
          <a:xfrm>
            <a:off x="855083" y="2639894"/>
            <a:ext cx="3175380" cy="3424687"/>
          </a:xfrm>
          <a:prstGeom prst="rect">
            <a:avLst/>
          </a:prstGeom>
        </p:spPr>
      </p:pic>
      <p:pic>
        <p:nvPicPr>
          <p:cNvPr id="6" name="תמונה 5">
            <a:extLst>
              <a:ext uri="{FF2B5EF4-FFF2-40B4-BE49-F238E27FC236}">
                <a16:creationId xmlns:a16="http://schemas.microsoft.com/office/drawing/2014/main" id="{7BE9AFD0-3445-4D24-86E8-56F934A91E78}"/>
              </a:ext>
            </a:extLst>
          </p:cNvPr>
          <p:cNvPicPr>
            <a:picLocks noChangeAspect="1"/>
          </p:cNvPicPr>
          <p:nvPr/>
        </p:nvPicPr>
        <p:blipFill>
          <a:blip r:embed="rId3"/>
          <a:stretch>
            <a:fillRect/>
          </a:stretch>
        </p:blipFill>
        <p:spPr>
          <a:xfrm>
            <a:off x="4345116" y="2639894"/>
            <a:ext cx="2740020" cy="3461482"/>
          </a:xfrm>
          <a:prstGeom prst="rect">
            <a:avLst/>
          </a:prstGeom>
        </p:spPr>
      </p:pic>
      <p:pic>
        <p:nvPicPr>
          <p:cNvPr id="7" name="תמונה 6">
            <a:extLst>
              <a:ext uri="{FF2B5EF4-FFF2-40B4-BE49-F238E27FC236}">
                <a16:creationId xmlns:a16="http://schemas.microsoft.com/office/drawing/2014/main" id="{32FD79B6-9073-488A-8794-BD0E4715D0AE}"/>
              </a:ext>
            </a:extLst>
          </p:cNvPr>
          <p:cNvPicPr>
            <a:picLocks noChangeAspect="1"/>
          </p:cNvPicPr>
          <p:nvPr/>
        </p:nvPicPr>
        <p:blipFill>
          <a:blip r:embed="rId4"/>
          <a:stretch>
            <a:fillRect/>
          </a:stretch>
        </p:blipFill>
        <p:spPr>
          <a:xfrm>
            <a:off x="7399789" y="2603099"/>
            <a:ext cx="3501042" cy="3461482"/>
          </a:xfrm>
          <a:prstGeom prst="rect">
            <a:avLst/>
          </a:prstGeom>
        </p:spPr>
      </p:pic>
    </p:spTree>
    <p:extLst>
      <p:ext uri="{BB962C8B-B14F-4D97-AF65-F5344CB8AC3E}">
        <p14:creationId xmlns:p14="http://schemas.microsoft.com/office/powerpoint/2010/main" val="260824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B8B580E-37E4-4C0A-90B7-4A89A605BD02}"/>
              </a:ext>
            </a:extLst>
          </p:cNvPr>
          <p:cNvSpPr>
            <a:spLocks noGrp="1"/>
          </p:cNvSpPr>
          <p:nvPr>
            <p:ph type="title"/>
          </p:nvPr>
        </p:nvSpPr>
        <p:spPr/>
        <p:txBody>
          <a:bodyPr/>
          <a:lstStyle/>
          <a:p>
            <a:r>
              <a:rPr lang="en-US" dirty="0"/>
              <a:t>Mongo DB Database</a:t>
            </a:r>
            <a:endParaRPr lang="he-IL" dirty="0"/>
          </a:p>
        </p:txBody>
      </p:sp>
      <p:sp>
        <p:nvSpPr>
          <p:cNvPr id="3" name="מציין מיקום תוכן 2">
            <a:extLst>
              <a:ext uri="{FF2B5EF4-FFF2-40B4-BE49-F238E27FC236}">
                <a16:creationId xmlns:a16="http://schemas.microsoft.com/office/drawing/2014/main" id="{75057300-CCB4-4038-B8A1-E55D0CA39518}"/>
              </a:ext>
            </a:extLst>
          </p:cNvPr>
          <p:cNvSpPr>
            <a:spLocks noGrp="1"/>
          </p:cNvSpPr>
          <p:nvPr>
            <p:ph idx="1"/>
          </p:nvPr>
        </p:nvSpPr>
        <p:spPr/>
        <p:txBody>
          <a:bodyPr/>
          <a:lstStyle/>
          <a:p>
            <a:pPr marL="0" indent="0">
              <a:buNone/>
            </a:pPr>
            <a:r>
              <a:rPr lang="en-US" sz="1500" dirty="0">
                <a:latin typeface="Calibri" panose="020F0502020204030204" pitchFamily="34" charset="0"/>
                <a:cs typeface="Calibri" panose="020F0502020204030204" pitchFamily="34" charset="0"/>
              </a:rPr>
              <a:t>MongoDB </a:t>
            </a:r>
            <a:r>
              <a:rPr lang="he-IL" sz="1500" dirty="0">
                <a:latin typeface="Calibri" panose="020F0502020204030204" pitchFamily="34" charset="0"/>
                <a:cs typeface="Calibri" panose="020F0502020204030204" pitchFamily="34" charset="0"/>
              </a:rPr>
              <a:t> הוא מסד נתונים שנוצר כדי לאפשר עבודה מול מבני נתונים גמישים בסגנון מסמכים (</a:t>
            </a:r>
            <a:r>
              <a:rPr lang="en-US" sz="1500" dirty="0">
                <a:latin typeface="Calibri" panose="020F0502020204030204" pitchFamily="34" charset="0"/>
                <a:cs typeface="Calibri" panose="020F0502020204030204" pitchFamily="34" charset="0"/>
              </a:rPr>
              <a:t>Documents</a:t>
            </a:r>
            <a:r>
              <a:rPr lang="he-IL" sz="1500" dirty="0">
                <a:latin typeface="Calibri" panose="020F0502020204030204" pitchFamily="34" charset="0"/>
                <a:cs typeface="Calibri" panose="020F0502020204030204" pitchFamily="34" charset="0"/>
              </a:rPr>
              <a:t>), המובנים באופן חלקי.</a:t>
            </a:r>
          </a:p>
          <a:p>
            <a:pPr marL="0" indent="0">
              <a:buNone/>
            </a:pPr>
            <a:r>
              <a:rPr lang="he-IL" sz="1500" dirty="0">
                <a:latin typeface="Calibri" panose="020F0502020204030204" pitchFamily="34" charset="0"/>
                <a:cs typeface="Calibri" panose="020F0502020204030204" pitchFamily="34" charset="0"/>
              </a:rPr>
              <a:t>סכמת המסמכים היא גמישה ודינאמית </a:t>
            </a:r>
            <a:r>
              <a:rPr lang="en-US" sz="1500" dirty="0">
                <a:latin typeface="Calibri" panose="020F0502020204030204" pitchFamily="34" charset="0"/>
                <a:cs typeface="Calibri" panose="020F0502020204030204" pitchFamily="34" charset="0"/>
              </a:rPr>
              <a:t>Flexible Schema) </a:t>
            </a:r>
            <a:r>
              <a:rPr lang="he-IL" sz="1500" dirty="0">
                <a:latin typeface="Calibri" panose="020F0502020204030204" pitchFamily="34" charset="0"/>
                <a:cs typeface="Calibri" panose="020F0502020204030204" pitchFamily="34" charset="0"/>
              </a:rPr>
              <a:t>) מבוססת </a:t>
            </a:r>
            <a:r>
              <a:rPr lang="en-US" sz="1500" dirty="0">
                <a:latin typeface="Calibri" panose="020F0502020204030204" pitchFamily="34" charset="0"/>
                <a:cs typeface="Calibri" panose="020F0502020204030204" pitchFamily="34" charset="0"/>
              </a:rPr>
              <a:t>JSON (BSON)</a:t>
            </a:r>
            <a:r>
              <a:rPr lang="he-IL" sz="1500" dirty="0">
                <a:latin typeface="Calibri" panose="020F0502020204030204" pitchFamily="34" charset="0"/>
                <a:cs typeface="Calibri" panose="020F0502020204030204" pitchFamily="34" charset="0"/>
              </a:rPr>
              <a:t>.</a:t>
            </a:r>
          </a:p>
          <a:p>
            <a:pPr marL="0" indent="0">
              <a:buNone/>
            </a:pPr>
            <a:r>
              <a:rPr lang="he-IL" sz="1500" dirty="0">
                <a:latin typeface="Calibri" panose="020F0502020204030204" pitchFamily="34" charset="0"/>
                <a:cs typeface="Calibri" panose="020F0502020204030204" pitchFamily="34" charset="0"/>
              </a:rPr>
              <a:t>אוסף השדות המרכיבים כל מסמך (אנלוגי לרשומה) יכול להיות קבוע לאורך זמן, או משתנה ומתעדכן אפילו לעיתים קרובות, ובכל זאת אין צורך להתעסק בתהליכים עמוקים של עדכון והמרת סכמת הנתונים, או בחוקים מורכבים של שלמות נתונים</a:t>
            </a:r>
            <a:br>
              <a:rPr lang="en-US" sz="1500" dirty="0">
                <a:latin typeface="Calibri" panose="020F0502020204030204" pitchFamily="34" charset="0"/>
                <a:cs typeface="Calibri" panose="020F0502020204030204" pitchFamily="34" charset="0"/>
              </a:rPr>
            </a:br>
            <a:r>
              <a:rPr lang="en-US" sz="1500" dirty="0">
                <a:latin typeface="Calibri" panose="020F0502020204030204" pitchFamily="34" charset="0"/>
                <a:cs typeface="Calibri" panose="020F0502020204030204" pitchFamily="34" charset="0"/>
              </a:rPr>
              <a:t>(Data Integrity)</a:t>
            </a:r>
            <a:r>
              <a:rPr lang="he-IL" sz="1500" dirty="0">
                <a:latin typeface="Calibri" panose="020F0502020204030204" pitchFamily="34" charset="0"/>
                <a:cs typeface="Calibri" panose="020F0502020204030204" pitchFamily="34" charset="0"/>
              </a:rPr>
              <a:t>.</a:t>
            </a:r>
          </a:p>
          <a:p>
            <a:pPr marL="0" indent="0">
              <a:buNone/>
            </a:pPr>
            <a:r>
              <a:rPr lang="he-IL" sz="1500" dirty="0">
                <a:latin typeface="Calibri" panose="020F0502020204030204" pitchFamily="34" charset="0"/>
                <a:cs typeface="Calibri" panose="020F0502020204030204" pitchFamily="34" charset="0"/>
              </a:rPr>
              <a:t>כל שדה רלוונטי המאוחסן במסמכי ה- </a:t>
            </a:r>
            <a:r>
              <a:rPr lang="en-US" sz="1500" dirty="0">
                <a:latin typeface="Calibri" panose="020F0502020204030204" pitchFamily="34" charset="0"/>
                <a:cs typeface="Calibri" panose="020F0502020204030204" pitchFamily="34" charset="0"/>
              </a:rPr>
              <a:t> MongoDB </a:t>
            </a:r>
            <a:r>
              <a:rPr lang="he-IL" sz="1500" dirty="0">
                <a:latin typeface="Calibri" panose="020F0502020204030204" pitchFamily="34" charset="0"/>
                <a:cs typeface="Calibri" panose="020F0502020204030204" pitchFamily="34" charset="0"/>
              </a:rPr>
              <a:t>ניתן למיפוי קל ומיידי לאובייקט בתוכנה/אפליקציה, ולהיפך.</a:t>
            </a:r>
          </a:p>
          <a:p>
            <a:pPr marL="0" indent="0">
              <a:buNone/>
            </a:pPr>
            <a:r>
              <a:rPr lang="he-IL" sz="1500" dirty="0">
                <a:latin typeface="Calibri" panose="020F0502020204030204" pitchFamily="34" charset="0"/>
                <a:cs typeface="Calibri" panose="020F0502020204030204" pitchFamily="34" charset="0"/>
              </a:rPr>
              <a:t>כל שדרוג של האפליקציה המבקש לעשות שימוש באובייקט חדש ב- </a:t>
            </a:r>
            <a:r>
              <a:rPr lang="en-US" sz="1500" dirty="0">
                <a:latin typeface="Calibri" panose="020F0502020204030204" pitchFamily="34" charset="0"/>
                <a:cs typeface="Calibri" panose="020F0502020204030204" pitchFamily="34" charset="0"/>
              </a:rPr>
              <a:t>DB </a:t>
            </a:r>
            <a:r>
              <a:rPr lang="he-IL" sz="1500" dirty="0">
                <a:latin typeface="Calibri" panose="020F0502020204030204" pitchFamily="34" charset="0"/>
                <a:cs typeface="Calibri" panose="020F0502020204030204" pitchFamily="34" charset="0"/>
              </a:rPr>
              <a:t> נעשה בצורה קלילה וטבעית כאמור, כי הסכימה גמישה.</a:t>
            </a:r>
          </a:p>
        </p:txBody>
      </p:sp>
      <p:sp>
        <p:nvSpPr>
          <p:cNvPr id="4" name="מציין מיקום של מספר שקופית 3">
            <a:extLst>
              <a:ext uri="{FF2B5EF4-FFF2-40B4-BE49-F238E27FC236}">
                <a16:creationId xmlns:a16="http://schemas.microsoft.com/office/drawing/2014/main" id="{2523380D-700A-45A5-9A7E-A1652634D1B8}"/>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18973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7A0575-E002-4977-B51B-93F0A2116349}"/>
              </a:ext>
            </a:extLst>
          </p:cNvPr>
          <p:cNvSpPr>
            <a:spLocks noGrp="1"/>
          </p:cNvSpPr>
          <p:nvPr>
            <p:ph type="title"/>
          </p:nvPr>
        </p:nvSpPr>
        <p:spPr/>
        <p:txBody>
          <a:bodyPr/>
          <a:lstStyle/>
          <a:p>
            <a:r>
              <a:rPr lang="en-US" dirty="0"/>
              <a:t>Mongo DB - Advantages</a:t>
            </a:r>
            <a:endParaRPr lang="he-IL" dirty="0"/>
          </a:p>
        </p:txBody>
      </p:sp>
      <p:sp>
        <p:nvSpPr>
          <p:cNvPr id="3" name="מציין מיקום תוכן 2">
            <a:extLst>
              <a:ext uri="{FF2B5EF4-FFF2-40B4-BE49-F238E27FC236}">
                <a16:creationId xmlns:a16="http://schemas.microsoft.com/office/drawing/2014/main" id="{ACBC249A-E144-4C4E-A1AB-3E06AC3B9DFC}"/>
              </a:ext>
            </a:extLst>
          </p:cNvPr>
          <p:cNvSpPr>
            <a:spLocks noGrp="1"/>
          </p:cNvSpPr>
          <p:nvPr>
            <p:ph idx="1"/>
          </p:nvPr>
        </p:nvSpPr>
        <p:spPr>
          <a:xfrm>
            <a:off x="1154954" y="2603499"/>
            <a:ext cx="9648881" cy="3958771"/>
          </a:xfrm>
        </p:spPr>
        <p:txBody>
          <a:bodyPr>
            <a:normAutofit fontScale="62500" lnSpcReduction="20000"/>
          </a:bodyPr>
          <a:lstStyle/>
          <a:p>
            <a:pPr marL="0" indent="0">
              <a:buNone/>
            </a:pPr>
            <a:r>
              <a:rPr lang="he-IL" sz="2400" dirty="0">
                <a:latin typeface="Calibri" panose="020F0502020204030204" pitchFamily="34" charset="0"/>
                <a:cs typeface="Calibri" panose="020F0502020204030204" pitchFamily="34" charset="0"/>
              </a:rPr>
              <a:t>למסד נתונים מסוג </a:t>
            </a:r>
            <a:r>
              <a:rPr lang="en-US" sz="2400" dirty="0">
                <a:latin typeface="Calibri" panose="020F0502020204030204" pitchFamily="34" charset="0"/>
                <a:cs typeface="Calibri" panose="020F0502020204030204" pitchFamily="34" charset="0"/>
              </a:rPr>
              <a:t>Mongo DB</a:t>
            </a:r>
            <a:r>
              <a:rPr lang="he-IL" sz="2400" dirty="0">
                <a:latin typeface="Calibri" panose="020F0502020204030204" pitchFamily="34" charset="0"/>
                <a:cs typeface="Calibri" panose="020F0502020204030204" pitchFamily="34" charset="0"/>
              </a:rPr>
              <a:t> מספר יתרונות משמעותיים:</a:t>
            </a:r>
          </a:p>
          <a:p>
            <a:pP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Intuitive data model</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ניתן להכיל את כל המידע שנזדקק לו בשאילתות בתוך </a:t>
            </a:r>
            <a:r>
              <a:rPr lang="en-US" sz="2400" dirty="0">
                <a:latin typeface="Calibri" panose="020F0502020204030204" pitchFamily="34" charset="0"/>
                <a:cs typeface="Calibri" panose="020F0502020204030204" pitchFamily="34" charset="0"/>
              </a:rPr>
              <a:t>document</a:t>
            </a:r>
            <a:r>
              <a:rPr lang="he-IL" sz="2400" dirty="0">
                <a:latin typeface="Calibri" panose="020F0502020204030204" pitchFamily="34" charset="0"/>
                <a:cs typeface="Calibri" panose="020F0502020204030204" pitchFamily="34" charset="0"/>
              </a:rPr>
              <a:t> אחד (אין צורך לאחסן במספר טבלאות ואז לצרף ולשלוף את המידע בצורה מורכבת)</a:t>
            </a:r>
          </a:p>
          <a:p>
            <a:pP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Flexible schema</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העבודה היא הרבה יותר קלה וגמישה – </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כאשר נרצה לשמור נתונים, כל שצריך לעשות הוא פשוט "לשפוך" אותם לתוך </a:t>
            </a:r>
            <a:r>
              <a:rPr lang="en-US" sz="2400" dirty="0">
                <a:latin typeface="Calibri" panose="020F0502020204030204" pitchFamily="34" charset="0"/>
                <a:cs typeface="Calibri" panose="020F0502020204030204" pitchFamily="34" charset="0"/>
              </a:rPr>
              <a:t>document</a:t>
            </a:r>
            <a:r>
              <a:rPr lang="he-IL" sz="2400" dirty="0">
                <a:latin typeface="Calibri" panose="020F0502020204030204" pitchFamily="34" charset="0"/>
                <a:cs typeface="Calibri" panose="020F0502020204030204" pitchFamily="34" charset="0"/>
              </a:rPr>
              <a:t>, זאת מבלי להתחשב בסוג המידע (מחרוזת, מספר, מערך.. או אפילו תמונה או וידאו).</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כמו"כ אין סכמה מוגדרת מראש עבור מבנה המסמכים באוסף, והמבנה יכול להיות שונה בין מסמך למסמך.</a:t>
            </a:r>
          </a:p>
          <a:p>
            <a:pP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Universal JSON document</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ה </a:t>
            </a:r>
            <a:r>
              <a:rPr lang="en-US" sz="2400" dirty="0">
                <a:latin typeface="Calibri" panose="020F0502020204030204" pitchFamily="34" charset="0"/>
                <a:cs typeface="Calibri" panose="020F0502020204030204" pitchFamily="34" charset="0"/>
              </a:rPr>
              <a:t>document</a:t>
            </a:r>
            <a:r>
              <a:rPr lang="he-IL" sz="2400" dirty="0">
                <a:latin typeface="Calibri" panose="020F0502020204030204" pitchFamily="34" charset="0"/>
                <a:cs typeface="Calibri" panose="020F0502020204030204" pitchFamily="34" charset="0"/>
              </a:rPr>
              <a:t> נשמר בצורה </a:t>
            </a:r>
            <a:r>
              <a:rPr lang="en-US" sz="2400" dirty="0">
                <a:latin typeface="Calibri" panose="020F0502020204030204" pitchFamily="34" charset="0"/>
                <a:cs typeface="Calibri" panose="020F0502020204030204" pitchFamily="34" charset="0"/>
              </a:rPr>
              <a:t>BSON</a:t>
            </a:r>
            <a:r>
              <a:rPr lang="he-IL" sz="2400" dirty="0">
                <a:latin typeface="Calibri" panose="020F0502020204030204" pitchFamily="34" charset="0"/>
                <a:cs typeface="Calibri" panose="020F0502020204030204" pitchFamily="34" charset="0"/>
              </a:rPr>
              <a:t> המיוצג כ </a:t>
            </a:r>
            <a:r>
              <a:rPr lang="en-US" sz="2400" dirty="0">
                <a:latin typeface="Calibri" panose="020F0502020204030204" pitchFamily="34" charset="0"/>
                <a:cs typeface="Calibri" panose="020F0502020204030204" pitchFamily="34" charset="0"/>
              </a:rPr>
              <a:t>JSON</a:t>
            </a:r>
            <a:r>
              <a:rPr lang="he-IL" sz="2400" dirty="0">
                <a:latin typeface="Calibri" panose="020F0502020204030204" pitchFamily="34" charset="0"/>
                <a:cs typeface="Calibri" panose="020F0502020204030204" pitchFamily="34" charset="0"/>
              </a:rPr>
              <a:t> – צורה אוניברסלית מוכרת בכלל השפות</a:t>
            </a:r>
          </a:p>
          <a:p>
            <a:pP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Query Data Anyway</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ניתן לשלוף את הנתונים מכל מקום</a:t>
            </a:r>
          </a:p>
          <a:p>
            <a:pP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Distributed scalable Database</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מסד נתונים מסוג </a:t>
            </a:r>
            <a:r>
              <a:rPr lang="en-US" sz="2400" dirty="0">
                <a:latin typeface="Calibri" panose="020F0502020204030204" pitchFamily="34" charset="0"/>
                <a:cs typeface="Calibri" panose="020F0502020204030204" pitchFamily="34" charset="0"/>
              </a:rPr>
              <a:t>Mongo DB</a:t>
            </a:r>
            <a:r>
              <a:rPr lang="he-IL" sz="2400" dirty="0">
                <a:latin typeface="Calibri" panose="020F0502020204030204" pitchFamily="34" charset="0"/>
                <a:cs typeface="Calibri" panose="020F0502020204030204" pitchFamily="34" charset="0"/>
              </a:rPr>
              <a:t>  יכול להתחלק למספר שרתים – כאשר יש עומס על השרת, ניתן להוסיף שרת נוסף, ושני השרתים יתקשרו ויתאמו את המידע ביניהם כאשר המשתמש מבחינתו מתעסק מול </a:t>
            </a:r>
            <a:r>
              <a:rPr lang="en-US" sz="2400" dirty="0">
                <a:latin typeface="Calibri" panose="020F0502020204030204" pitchFamily="34" charset="0"/>
                <a:cs typeface="Calibri" panose="020F0502020204030204" pitchFamily="34" charset="0"/>
              </a:rPr>
              <a:t>node</a:t>
            </a:r>
            <a:r>
              <a:rPr lang="he-IL" sz="2400" dirty="0">
                <a:latin typeface="Calibri" panose="020F0502020204030204" pitchFamily="34" charset="0"/>
                <a:cs typeface="Calibri" panose="020F0502020204030204" pitchFamily="34" charset="0"/>
              </a:rPr>
              <a:t> בודד.</a:t>
            </a:r>
            <a:br>
              <a:rPr lang="en-US" sz="2400" dirty="0">
                <a:latin typeface="Calibri" panose="020F0502020204030204" pitchFamily="34" charset="0"/>
                <a:cs typeface="Calibri" panose="020F0502020204030204" pitchFamily="34" charset="0"/>
              </a:rPr>
            </a:br>
            <a:endParaRPr lang="he-IL" sz="2400"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C332521C-50C9-40DA-B86B-1132AC2A96C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2156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7503AC-4F36-4D49-82CE-E0A7E6BB54D3}"/>
              </a:ext>
            </a:extLst>
          </p:cNvPr>
          <p:cNvSpPr>
            <a:spLocks noGrp="1"/>
          </p:cNvSpPr>
          <p:nvPr>
            <p:ph type="title"/>
          </p:nvPr>
        </p:nvSpPr>
        <p:spPr/>
        <p:txBody>
          <a:bodyPr/>
          <a:lstStyle/>
          <a:p>
            <a:r>
              <a:rPr lang="en-US" dirty="0"/>
              <a:t>Mongo DB - Properties</a:t>
            </a:r>
            <a:endParaRPr lang="he-IL" dirty="0"/>
          </a:p>
        </p:txBody>
      </p:sp>
      <p:sp>
        <p:nvSpPr>
          <p:cNvPr id="3" name="מציין מיקום תוכן 2">
            <a:extLst>
              <a:ext uri="{FF2B5EF4-FFF2-40B4-BE49-F238E27FC236}">
                <a16:creationId xmlns:a16="http://schemas.microsoft.com/office/drawing/2014/main" id="{7B49E9CD-249B-432B-A6A3-2769AB2E8A24}"/>
              </a:ext>
            </a:extLst>
          </p:cNvPr>
          <p:cNvSpPr>
            <a:spLocks noGrp="1"/>
          </p:cNvSpPr>
          <p:nvPr>
            <p:ph idx="1"/>
          </p:nvPr>
        </p:nvSpPr>
        <p:spPr/>
        <p:txBody>
          <a:bodyPr>
            <a:normAutofit fontScale="92500" lnSpcReduction="20000"/>
          </a:bodyPr>
          <a:lstStyle/>
          <a:p>
            <a:pPr marL="0" indent="0">
              <a:buNone/>
            </a:pPr>
            <a:r>
              <a:rPr lang="he-IL" sz="1600" dirty="0">
                <a:latin typeface="Calibri" panose="020F0502020204030204" pitchFamily="34" charset="0"/>
                <a:cs typeface="Calibri" panose="020F0502020204030204" pitchFamily="34" charset="0"/>
              </a:rPr>
              <a:t>מאפיינים של מסד נתונים מסוג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מסד נתונים מבוסס מסמך (</a:t>
            </a:r>
            <a:r>
              <a:rPr lang="en-US" sz="1600" dirty="0">
                <a:latin typeface="Calibri" panose="020F0502020204030204" pitchFamily="34" charset="0"/>
                <a:cs typeface="Calibri" panose="020F0502020204030204" pitchFamily="34" charset="0"/>
              </a:rPr>
              <a:t>Document oriented DB</a:t>
            </a:r>
            <a:r>
              <a:rPr lang="he-IL" sz="1600" dirty="0">
                <a:latin typeface="Calibri" panose="020F0502020204030204" pitchFamily="34" charset="0"/>
                <a:cs typeface="Calibri" panose="020F0502020204030204" pitchFamily="34" charset="0"/>
              </a:rPr>
              <a:t>) כאשר המסמכים מרוכזים בתוך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ולא בתוך טבלאות.</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אין מבנה של סכמת הנתונים – אין סכמה מוגדרת מראש עבור צורת אחסון הנתונים, כמו"כ אין מבנה קבוע לכל המסמכים באותו האוסף (יכול להיות לדוגמא מסמך שיכיל שם פרטי, שם משפחה, כתובת ותאריך לידה ומסמך שני באותו האוסף שיכיל רק שם משפחה ותאריך לידה)</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אין אילוצים - אין אילוץ של מבנה קבוע של הנתונים, של שדות מנדטוריים, של </a:t>
            </a:r>
            <a:r>
              <a:rPr lang="en-US" sz="1600" dirty="0">
                <a:latin typeface="Calibri" panose="020F0502020204030204" pitchFamily="34" charset="0"/>
                <a:cs typeface="Calibri" panose="020F0502020204030204" pitchFamily="34" charset="0"/>
              </a:rPr>
              <a:t>data types</a:t>
            </a:r>
            <a:r>
              <a:rPr lang="he-IL" sz="1600" dirty="0">
                <a:latin typeface="Calibri" panose="020F0502020204030204" pitchFamily="34" charset="0"/>
                <a:cs typeface="Calibri" panose="020F0502020204030204" pitchFamily="34" charset="0"/>
              </a:rPr>
              <a:t> </a:t>
            </a:r>
            <a:r>
              <a:rPr lang="he-IL" sz="1600" dirty="0" err="1">
                <a:latin typeface="Calibri" panose="020F0502020204030204" pitchFamily="34" charset="0"/>
                <a:cs typeface="Calibri" panose="020F0502020204030204" pitchFamily="34" charset="0"/>
              </a:rPr>
              <a:t>וכו</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כל נתון / שינוי בנתון הוא ספציפי לאותו מסמך ולא משפיע על שאר המסמכים באוסף</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תמיכה בפיתוח ב </a:t>
            </a:r>
            <a:r>
              <a:rPr lang="en-US" sz="1600" dirty="0">
                <a:latin typeface="Calibri" panose="020F0502020204030204" pitchFamily="34" charset="0"/>
                <a:cs typeface="Calibri" panose="020F0502020204030204" pitchFamily="34" charset="0"/>
              </a:rPr>
              <a:t>Java Script</a:t>
            </a:r>
            <a:r>
              <a:rPr lang="he-IL" sz="1600" dirty="0">
                <a:latin typeface="Calibri" panose="020F0502020204030204" pitchFamily="34" charset="0"/>
                <a:cs typeface="Calibri" panose="020F0502020204030204" pitchFamily="34" charset="0"/>
              </a:rPr>
              <a:t> – ניתן לעבוד בשפת </a:t>
            </a:r>
            <a:r>
              <a:rPr lang="en-US" sz="1600" dirty="0">
                <a:latin typeface="Calibri" panose="020F0502020204030204" pitchFamily="34" charset="0"/>
                <a:cs typeface="Calibri" panose="020F0502020204030204" pitchFamily="34" charset="0"/>
              </a:rPr>
              <a:t>Java Script</a:t>
            </a:r>
            <a:r>
              <a:rPr lang="he-IL" sz="1600" dirty="0">
                <a:latin typeface="Calibri" panose="020F0502020204030204" pitchFamily="34" charset="0"/>
                <a:cs typeface="Calibri" panose="020F0502020204030204" pitchFamily="34" charset="0"/>
              </a:rPr>
              <a:t> מול קבצי ה </a:t>
            </a:r>
            <a:r>
              <a:rPr lang="en-US" sz="1600" dirty="0">
                <a:latin typeface="Calibri" panose="020F0502020204030204" pitchFamily="34" charset="0"/>
                <a:cs typeface="Calibri" panose="020F0502020204030204" pitchFamily="34" charset="0"/>
              </a:rPr>
              <a:t>JSON</a:t>
            </a:r>
            <a:r>
              <a:rPr lang="he-IL" sz="1600" dirty="0">
                <a:latin typeface="Calibri" panose="020F0502020204030204" pitchFamily="34" charset="0"/>
                <a:cs typeface="Calibri" panose="020F0502020204030204" pitchFamily="34" charset="0"/>
              </a:rPr>
              <a:t> של ה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כמו"כ ניתן גם בתוך הקוד של מסד הנתונים עצמו לבצע שאילתות בשפת </a:t>
            </a:r>
            <a:r>
              <a:rPr lang="en-US" sz="1600" dirty="0">
                <a:latin typeface="Calibri" panose="020F0502020204030204" pitchFamily="34" charset="0"/>
                <a:cs typeface="Calibri" panose="020F0502020204030204" pitchFamily="34" charset="0"/>
              </a:rPr>
              <a:t>Java Script</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תמיכה במבנה של </a:t>
            </a:r>
            <a:r>
              <a:rPr lang="en-US" sz="1600" dirty="0">
                <a:latin typeface="Calibri" panose="020F0502020204030204" pitchFamily="34" charset="0"/>
                <a:cs typeface="Calibri" panose="020F0502020204030204" pitchFamily="34" charset="0"/>
              </a:rPr>
              <a:t>JSON/BSON</a:t>
            </a:r>
            <a:r>
              <a:rPr lang="he-IL" sz="1600" dirty="0">
                <a:latin typeface="Calibri" panose="020F0502020204030204" pitchFamily="34" charset="0"/>
                <a:cs typeface="Calibri" panose="020F0502020204030204" pitchFamily="34" charset="0"/>
              </a:rPr>
              <a:t> – כיוון שמודבר במבנה אוניברסלי המוכר בכל השפות, לא נצטרך להשתמש דווקא במערכת של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כדי לקרוא את הנתונים, זאת בניגוד ל </a:t>
            </a:r>
            <a:r>
              <a:rPr lang="en-US" sz="1600" dirty="0">
                <a:latin typeface="Calibri" panose="020F0502020204030204" pitchFamily="34" charset="0"/>
                <a:cs typeface="Calibri" panose="020F0502020204030204" pitchFamily="34" charset="0"/>
              </a:rPr>
              <a:t>SQL Server</a:t>
            </a:r>
            <a:r>
              <a:rPr lang="he-IL" sz="1600" dirty="0">
                <a:latin typeface="Calibri" panose="020F0502020204030204" pitchFamily="34" charset="0"/>
                <a:cs typeface="Calibri" panose="020F0502020204030204" pitchFamily="34" charset="0"/>
              </a:rPr>
              <a:t>, שבשביל לקרוא את הנתונים שבתוכו אנו זקוקים דווקא למערכת של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התאמה לשפות תכנות נוכחיות</a:t>
            </a:r>
          </a:p>
          <a:p>
            <a:pPr>
              <a:buFont typeface="Courier New" panose="02070309020205020404" pitchFamily="49" charset="0"/>
              <a:buChar char="o"/>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5138974D-7097-4F7F-96B2-64D0DD844F9D}"/>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73416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75F890-1596-496E-B5E7-CD8A54E44A08}"/>
              </a:ext>
            </a:extLst>
          </p:cNvPr>
          <p:cNvSpPr>
            <a:spLocks noGrp="1"/>
          </p:cNvSpPr>
          <p:nvPr>
            <p:ph type="title"/>
          </p:nvPr>
        </p:nvSpPr>
        <p:spPr/>
        <p:txBody>
          <a:bodyPr/>
          <a:lstStyle/>
          <a:p>
            <a:r>
              <a:rPr lang="en-US" dirty="0"/>
              <a:t>Mongo DB - Properties</a:t>
            </a:r>
            <a:endParaRPr lang="he-IL" dirty="0"/>
          </a:p>
        </p:txBody>
      </p:sp>
      <p:sp>
        <p:nvSpPr>
          <p:cNvPr id="3" name="מציין מיקום תוכן 2">
            <a:extLst>
              <a:ext uri="{FF2B5EF4-FFF2-40B4-BE49-F238E27FC236}">
                <a16:creationId xmlns:a16="http://schemas.microsoft.com/office/drawing/2014/main" id="{B7EC8CF1-A4E8-45FB-8462-B8811BCD9A23}"/>
              </a:ext>
            </a:extLst>
          </p:cNvPr>
          <p:cNvSpPr>
            <a:spLocks noGrp="1"/>
          </p:cNvSpPr>
          <p:nvPr>
            <p:ph idx="1"/>
          </p:nvPr>
        </p:nvSpPr>
        <p:spPr/>
        <p:txBody>
          <a:bodyPr>
            <a:normAutofit/>
          </a:bodyPr>
          <a:lstStyle/>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אין שכבה שמעבירה בין מבנה אובייקט למבנה נתונים</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יחידת מידע אחת (אובייקט אחד) מוחזקת בצורה אחידה לשימוש</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ניתן לבצע הרחבה (</a:t>
            </a:r>
            <a:r>
              <a:rPr lang="en-US" sz="1600" dirty="0" err="1">
                <a:latin typeface="Calibri" panose="020F0502020204030204" pitchFamily="34" charset="0"/>
                <a:cs typeface="Calibri" panose="020F0502020204030204" pitchFamily="34" charset="0"/>
              </a:rPr>
              <a:t>Sharding</a:t>
            </a:r>
            <a:r>
              <a:rPr lang="he-IL" sz="1600" dirty="0">
                <a:latin typeface="Calibri" panose="020F0502020204030204" pitchFamily="34" charset="0"/>
                <a:cs typeface="Calibri" panose="020F0502020204030204" pitchFamily="34" charset="0"/>
              </a:rPr>
              <a:t>) של מסד הנתונים למספר שרתים (</a:t>
            </a:r>
            <a:r>
              <a:rPr lang="en-US" sz="1600" dirty="0">
                <a:latin typeface="Calibri" panose="020F0502020204030204" pitchFamily="34" charset="0"/>
                <a:cs typeface="Calibri" panose="020F0502020204030204" pitchFamily="34" charset="0"/>
              </a:rPr>
              <a:t>Distributed scalable Database</a:t>
            </a:r>
            <a:r>
              <a:rPr lang="he-IL" sz="1600" dirty="0">
                <a:latin typeface="Calibri" panose="020F0502020204030204" pitchFamily="34" charset="0"/>
                <a:cs typeface="Calibri" panose="020F0502020204030204" pitchFamily="34" charset="0"/>
              </a:rPr>
              <a:t>) – ייתרון ייחודי שלא קיים בשום מסד נתונים </a:t>
            </a:r>
            <a:r>
              <a:rPr lang="he-IL" sz="1600" dirty="0" err="1">
                <a:latin typeface="Calibri" panose="020F0502020204030204" pitchFamily="34" charset="0"/>
                <a:cs typeface="Calibri" panose="020F0502020204030204" pitchFamily="34" charset="0"/>
              </a:rPr>
              <a:t>רלציוני</a:t>
            </a:r>
            <a:r>
              <a:rPr lang="he-IL" sz="1600" dirty="0">
                <a:latin typeface="Calibri" panose="020F0502020204030204" pitchFamily="34" charset="0"/>
                <a:cs typeface="Calibri" panose="020F0502020204030204" pitchFamily="34" charset="0"/>
              </a:rPr>
              <a:t> - כאשר יש עומס על השרת, ניתן להוסיף שרת נוסף, ושני השרתים יתקשרו ויתאמו את המידע ביניהם כאשר המשתמש מבחינתו מתעסק מול </a:t>
            </a:r>
            <a:r>
              <a:rPr lang="en-US" sz="1600" dirty="0">
                <a:latin typeface="Calibri" panose="020F0502020204030204" pitchFamily="34" charset="0"/>
                <a:cs typeface="Calibri" panose="020F0502020204030204" pitchFamily="34" charset="0"/>
              </a:rPr>
              <a:t>node</a:t>
            </a:r>
            <a:r>
              <a:rPr lang="he-IL" sz="1600" dirty="0">
                <a:latin typeface="Calibri" panose="020F0502020204030204" pitchFamily="34" charset="0"/>
                <a:cs typeface="Calibri" panose="020F0502020204030204" pitchFamily="34" charset="0"/>
              </a:rPr>
              <a:t> בודד.</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ניתן לבצע שכפול של ה </a:t>
            </a:r>
            <a:r>
              <a:rPr lang="en-US" sz="1600" dirty="0">
                <a:latin typeface="Calibri" panose="020F0502020204030204" pitchFamily="34" charset="0"/>
                <a:cs typeface="Calibri" panose="020F0502020204030204" pitchFamily="34" charset="0"/>
              </a:rPr>
              <a:t>DB</a:t>
            </a:r>
            <a:r>
              <a:rPr lang="he-IL" sz="1600" dirty="0">
                <a:latin typeface="Calibri" panose="020F0502020204030204" pitchFamily="34" charset="0"/>
                <a:cs typeface="Calibri" panose="020F0502020204030204" pitchFamily="34" charset="0"/>
              </a:rPr>
              <a:t> למספר שרתים (</a:t>
            </a:r>
            <a:r>
              <a:rPr lang="en-US" sz="1600" dirty="0" err="1">
                <a:latin typeface="Calibri" panose="020F0502020204030204" pitchFamily="34" charset="0"/>
                <a:cs typeface="Calibri" panose="020F0502020204030204" pitchFamily="34" charset="0"/>
              </a:rPr>
              <a:t>Raplica</a:t>
            </a:r>
            <a:r>
              <a:rPr lang="en-US" sz="1600" dirty="0">
                <a:latin typeface="Calibri" panose="020F0502020204030204" pitchFamily="34" charset="0"/>
                <a:cs typeface="Calibri" panose="020F0502020204030204" pitchFamily="34" charset="0"/>
              </a:rPr>
              <a:t> set</a:t>
            </a:r>
            <a:r>
              <a:rPr lang="he-IL" sz="1600" dirty="0">
                <a:latin typeface="Calibri" panose="020F0502020204030204" pitchFamily="34" charset="0"/>
                <a:cs typeface="Calibri" panose="020F0502020204030204" pitchFamily="34" charset="0"/>
              </a:rPr>
              <a:t>) – יצירת מספר שרתים מקבילים זה לזה, כאשר המידע שבהם משוכפל – זאת ע"מ לגבות את הנתונים ולאפשר זמינות גבוהה -  גישה אליהם גם במידה ששרת אחד נופל </a:t>
            </a:r>
            <a:r>
              <a:rPr lang="he-IL" sz="1600" dirty="0" err="1">
                <a:latin typeface="Calibri" panose="020F0502020204030204" pitchFamily="34" charset="0"/>
                <a:cs typeface="Calibri" panose="020F0502020204030204" pitchFamily="34" charset="0"/>
              </a:rPr>
              <a:t>וכו</a:t>
            </a:r>
            <a:r>
              <a:rPr lang="he-IL" sz="1600" dirty="0">
                <a:latin typeface="Calibri" panose="020F0502020204030204" pitchFamily="34" charset="0"/>
                <a:cs typeface="Calibri" panose="020F0502020204030204" pitchFamily="34" charset="0"/>
              </a:rPr>
              <a:t> – יתרון זה קיים גם במסד נתונים </a:t>
            </a:r>
            <a:r>
              <a:rPr lang="he-IL" sz="1600" dirty="0" err="1">
                <a:latin typeface="Calibri" panose="020F0502020204030204" pitchFamily="34" charset="0"/>
                <a:cs typeface="Calibri" panose="020F0502020204030204" pitchFamily="34" charset="0"/>
              </a:rPr>
              <a:t>רלציוני</a:t>
            </a:r>
            <a:r>
              <a:rPr lang="he-IL" sz="16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600" dirty="0">
                <a:latin typeface="Calibri" panose="020F0502020204030204" pitchFamily="34" charset="0"/>
                <a:cs typeface="Calibri" panose="020F0502020204030204" pitchFamily="34" charset="0"/>
              </a:rPr>
              <a:t>תמיכה באינדקסים – </a:t>
            </a:r>
            <a:r>
              <a:rPr lang="en-US" sz="1600" dirty="0">
                <a:latin typeface="Calibri" panose="020F0502020204030204" pitchFamily="34" charset="0"/>
                <a:cs typeface="Calibri" panose="020F0502020204030204" pitchFamily="34" charset="0"/>
              </a:rPr>
              <a:t>Performance</a:t>
            </a:r>
            <a:r>
              <a:rPr lang="he-IL" sz="1600" dirty="0">
                <a:latin typeface="Calibri" panose="020F0502020204030204" pitchFamily="34" charset="0"/>
                <a:cs typeface="Calibri" panose="020F0502020204030204" pitchFamily="34" charset="0"/>
              </a:rPr>
              <a:t> - יכולת לאנדקס או למיין אוספים על פי אינדקס מה שנותן שיפור ביצועים.</a:t>
            </a:r>
          </a:p>
          <a:p>
            <a:pPr>
              <a:buFont typeface="Courier New" panose="02070309020205020404" pitchFamily="49" charset="0"/>
              <a:buChar char="o"/>
            </a:pPr>
            <a:r>
              <a:rPr lang="en-US" sz="1600" dirty="0">
                <a:latin typeface="Calibri" panose="020F0502020204030204" pitchFamily="34" charset="0"/>
                <a:cs typeface="Calibri" panose="020F0502020204030204" pitchFamily="34" charset="0"/>
              </a:rPr>
              <a:t>Open source and free</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CEAB550E-7684-4B15-BDEA-D78A8FB07B2A}"/>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39769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0CB4867-A09B-4D2A-8A04-9FF8664D71B6}"/>
              </a:ext>
            </a:extLst>
          </p:cNvPr>
          <p:cNvSpPr>
            <a:spLocks noGrp="1"/>
          </p:cNvSpPr>
          <p:nvPr>
            <p:ph type="title"/>
          </p:nvPr>
        </p:nvSpPr>
        <p:spPr/>
        <p:txBody>
          <a:bodyPr/>
          <a:lstStyle/>
          <a:p>
            <a:pPr algn="r"/>
            <a:r>
              <a:rPr lang="he-IL" dirty="0"/>
              <a:t>מבנה הנתונים ב </a:t>
            </a:r>
            <a:r>
              <a:rPr lang="en-US" dirty="0"/>
              <a:t>Mongo DB</a:t>
            </a:r>
            <a:endParaRPr lang="he-IL" dirty="0"/>
          </a:p>
        </p:txBody>
      </p:sp>
      <p:sp>
        <p:nvSpPr>
          <p:cNvPr id="3" name="מציין מיקום תוכן 2">
            <a:extLst>
              <a:ext uri="{FF2B5EF4-FFF2-40B4-BE49-F238E27FC236}">
                <a16:creationId xmlns:a16="http://schemas.microsoft.com/office/drawing/2014/main" id="{D78100FE-D120-417F-80B5-751D45B25027}"/>
              </a:ext>
            </a:extLst>
          </p:cNvPr>
          <p:cNvSpPr>
            <a:spLocks noGrp="1"/>
          </p:cNvSpPr>
          <p:nvPr>
            <p:ph idx="1"/>
          </p:nvPr>
        </p:nvSpPr>
        <p:spPr/>
        <p:txBody>
          <a:bodyPr>
            <a:normAutofit lnSpcReduction="10000"/>
          </a:bodyPr>
          <a:lstStyle/>
          <a:p>
            <a:pPr marL="0" indent="0">
              <a:buNone/>
            </a:pPr>
            <a:r>
              <a:rPr lang="he-IL" sz="1600" dirty="0">
                <a:latin typeface="Calibri" panose="020F0502020204030204" pitchFamily="34" charset="0"/>
                <a:cs typeface="Calibri" panose="020F0502020204030204" pitchFamily="34" charset="0"/>
              </a:rPr>
              <a:t>במסד נתונים שאינו </a:t>
            </a:r>
            <a:r>
              <a:rPr lang="he-IL" sz="1600" dirty="0" err="1">
                <a:latin typeface="Calibri" panose="020F0502020204030204" pitchFamily="34" charset="0"/>
                <a:cs typeface="Calibri" panose="020F0502020204030204" pitchFamily="34" charset="0"/>
              </a:rPr>
              <a:t>רלציוני</a:t>
            </a:r>
            <a:r>
              <a:rPr lang="he-IL" sz="1600" dirty="0">
                <a:latin typeface="Calibri" panose="020F0502020204030204" pitchFamily="34" charset="0"/>
                <a:cs typeface="Calibri" panose="020F0502020204030204" pitchFamily="34" charset="0"/>
              </a:rPr>
              <a:t>, מבנה הנתונים שונה לחלוטין. </a:t>
            </a:r>
          </a:p>
          <a:p>
            <a:pPr marL="0" indent="0">
              <a:buNone/>
            </a:pPr>
            <a:r>
              <a:rPr lang="he-IL" sz="1600" dirty="0">
                <a:latin typeface="Calibri" panose="020F0502020204030204" pitchFamily="34" charset="0"/>
                <a:cs typeface="Calibri" panose="020F0502020204030204" pitchFamily="34" charset="0"/>
              </a:rPr>
              <a:t>מסד נתונים </a:t>
            </a:r>
            <a:r>
              <a:rPr lang="he-IL" sz="1600" dirty="0" err="1">
                <a:latin typeface="Calibri" panose="020F0502020204030204" pitchFamily="34" charset="0"/>
                <a:cs typeface="Calibri" panose="020F0502020204030204" pitchFamily="34" charset="0"/>
              </a:rPr>
              <a:t>רלציוני</a:t>
            </a:r>
            <a:r>
              <a:rPr lang="he-IL" sz="1600" dirty="0">
                <a:latin typeface="Calibri" panose="020F0502020204030204" pitchFamily="34" charset="0"/>
                <a:cs typeface="Calibri" panose="020F0502020204030204" pitchFamily="34" charset="0"/>
              </a:rPr>
              <a:t> – הנתונים מאוחסנים בטבלאות (שימופו אח"כ ל </a:t>
            </a:r>
            <a:r>
              <a:rPr lang="en-US" sz="1600" dirty="0">
                <a:latin typeface="Calibri" panose="020F0502020204030204" pitchFamily="34" charset="0"/>
                <a:cs typeface="Calibri" panose="020F0502020204030204" pitchFamily="34" charset="0"/>
              </a:rPr>
              <a:t>class</a:t>
            </a:r>
            <a:r>
              <a:rPr lang="he-IL" sz="1600" dirty="0">
                <a:latin typeface="Calibri" panose="020F0502020204030204" pitchFamily="34" charset="0"/>
                <a:cs typeface="Calibri" panose="020F0502020204030204" pitchFamily="34" charset="0"/>
              </a:rPr>
              <a:t> בשפת הפיתוח) אשר מקיימות קשרי גומלין ביניהן, ע"מ לשלוף מידע משותף לשתי טבלאות מקושרות נבצע </a:t>
            </a:r>
            <a:r>
              <a:rPr lang="en-US" sz="1600" dirty="0">
                <a:latin typeface="Calibri" panose="020F0502020204030204" pitchFamily="34" charset="0"/>
                <a:cs typeface="Calibri" panose="020F0502020204030204" pitchFamily="34" charset="0"/>
              </a:rPr>
              <a:t>join</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מסד נתונים מבוסס מסמך (</a:t>
            </a:r>
            <a:r>
              <a:rPr lang="en-US" sz="1600" dirty="0">
                <a:latin typeface="Calibri" panose="020F0502020204030204" pitchFamily="34" charset="0"/>
                <a:cs typeface="Calibri" panose="020F0502020204030204" pitchFamily="34" charset="0"/>
              </a:rPr>
              <a:t>document</a:t>
            </a:r>
            <a:r>
              <a:rPr lang="he-IL" sz="1600" dirty="0">
                <a:latin typeface="Calibri" panose="020F0502020204030204" pitchFamily="34" charset="0"/>
                <a:cs typeface="Calibri" panose="020F0502020204030204" pitchFamily="34" charset="0"/>
              </a:rPr>
              <a:t>) – אנחנו "שופכים" את כל הנתונים לתוך </a:t>
            </a:r>
            <a:r>
              <a:rPr lang="en-US" sz="1600" dirty="0">
                <a:latin typeface="Calibri" panose="020F0502020204030204" pitchFamily="34" charset="0"/>
                <a:cs typeface="Calibri" panose="020F0502020204030204" pitchFamily="34" charset="0"/>
              </a:rPr>
              <a:t>document</a:t>
            </a:r>
            <a:r>
              <a:rPr lang="he-IL" sz="1600" dirty="0">
                <a:latin typeface="Calibri" panose="020F0502020204030204" pitchFamily="34" charset="0"/>
                <a:cs typeface="Calibri" panose="020F0502020204030204" pitchFamily="34" charset="0"/>
              </a:rPr>
              <a:t> אחד. ה </a:t>
            </a:r>
            <a:r>
              <a:rPr lang="en-US" sz="1600" dirty="0">
                <a:latin typeface="Calibri" panose="020F0502020204030204" pitchFamily="34" charset="0"/>
                <a:cs typeface="Calibri" panose="020F0502020204030204" pitchFamily="34" charset="0"/>
              </a:rPr>
              <a:t>document</a:t>
            </a:r>
            <a:r>
              <a:rPr lang="he-IL" sz="1600" dirty="0">
                <a:latin typeface="Calibri" panose="020F0502020204030204" pitchFamily="34" charset="0"/>
                <a:cs typeface="Calibri" panose="020F0502020204030204" pitchFamily="34" charset="0"/>
              </a:rPr>
              <a:t> הזה הוא במבנה של </a:t>
            </a:r>
            <a:r>
              <a:rPr lang="en-US" sz="1600" dirty="0">
                <a:latin typeface="Calibri" panose="020F0502020204030204" pitchFamily="34" charset="0"/>
                <a:cs typeface="Calibri" panose="020F0502020204030204" pitchFamily="34" charset="0"/>
              </a:rPr>
              <a:t>Key-Value</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Key</a:t>
            </a:r>
            <a:r>
              <a:rPr lang="he-IL" sz="1600" dirty="0">
                <a:latin typeface="Calibri" panose="020F0502020204030204" pitchFamily="34" charset="0"/>
                <a:cs typeface="Calibri" panose="020F0502020204030204" pitchFamily="34" charset="0"/>
              </a:rPr>
              <a:t> = שם השדה שאותו אנו מעוניינים לשמור</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Value</a:t>
            </a:r>
            <a:r>
              <a:rPr lang="he-IL" sz="1600" dirty="0">
                <a:latin typeface="Calibri" panose="020F0502020204030204" pitchFamily="34" charset="0"/>
                <a:cs typeface="Calibri" panose="020F0502020204030204" pitchFamily="34" charset="0"/>
              </a:rPr>
              <a:t> = הערך אותו אנו שומרים</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בתוך ה </a:t>
            </a:r>
            <a:r>
              <a:rPr lang="en-US" sz="1600" dirty="0">
                <a:latin typeface="Calibri" panose="020F0502020204030204" pitchFamily="34" charset="0"/>
                <a:cs typeface="Calibri" panose="020F0502020204030204" pitchFamily="34" charset="0"/>
              </a:rPr>
              <a:t>Value</a:t>
            </a:r>
            <a:r>
              <a:rPr lang="he-IL" sz="1600" dirty="0">
                <a:latin typeface="Calibri" panose="020F0502020204030204" pitchFamily="34" charset="0"/>
                <a:cs typeface="Calibri" panose="020F0502020204030204" pitchFamily="34" charset="0"/>
              </a:rPr>
              <a:t> ניתן כאמור לשמור מגוון רב של ערכים, כולל מערכים וכל </a:t>
            </a:r>
            <a:r>
              <a:rPr lang="en-US" sz="1600" dirty="0">
                <a:latin typeface="Calibri" panose="020F0502020204030204" pitchFamily="34" charset="0"/>
                <a:cs typeface="Calibri" panose="020F0502020204030204" pitchFamily="34" charset="0"/>
              </a:rPr>
              <a:t>data</a:t>
            </a:r>
            <a:r>
              <a:rPr lang="he-IL" sz="1600" dirty="0">
                <a:latin typeface="Calibri" panose="020F0502020204030204" pitchFamily="34" charset="0"/>
                <a:cs typeface="Calibri" panose="020F0502020204030204" pitchFamily="34" charset="0"/>
              </a:rPr>
              <a:t> שהוא (תמונות וכו') וכולל תתי מסמכים (</a:t>
            </a:r>
            <a:r>
              <a:rPr lang="en-US" sz="1600" dirty="0">
                <a:latin typeface="Calibri" panose="020F0502020204030204" pitchFamily="34" charset="0"/>
                <a:cs typeface="Calibri" panose="020F0502020204030204" pitchFamily="34" charset="0"/>
              </a:rPr>
              <a:t>Sub-documents</a:t>
            </a:r>
            <a:r>
              <a:rPr lang="he-IL" sz="1600" dirty="0">
                <a:latin typeface="Calibri" panose="020F0502020204030204" pitchFamily="34" charset="0"/>
                <a:cs typeface="Calibri" panose="020F0502020204030204" pitchFamily="34" charset="0"/>
              </a:rPr>
              <a:t>) אשר מוכלים בתוך סוגריים מרובעים בתור מערך.</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במקום </a:t>
            </a:r>
            <a:r>
              <a:rPr lang="en-US" sz="1600" dirty="0">
                <a:latin typeface="Calibri" panose="020F0502020204030204" pitchFamily="34" charset="0"/>
                <a:cs typeface="Calibri" panose="020F0502020204030204" pitchFamily="34" charset="0"/>
              </a:rPr>
              <a:t>join</a:t>
            </a:r>
            <a:r>
              <a:rPr lang="he-IL" sz="1600" dirty="0">
                <a:latin typeface="Calibri" panose="020F0502020204030204" pitchFamily="34" charset="0"/>
                <a:cs typeface="Calibri" panose="020F0502020204030204" pitchFamily="34" charset="0"/>
              </a:rPr>
              <a:t> פשוט נכיל את המידע הקשור בתור תת מסמך או שנבצע </a:t>
            </a:r>
            <a:r>
              <a:rPr lang="en-US" sz="1600" dirty="0">
                <a:latin typeface="Calibri" panose="020F0502020204030204" pitchFamily="34" charset="0"/>
                <a:cs typeface="Calibri" panose="020F0502020204030204" pitchFamily="34" charset="0"/>
              </a:rPr>
              <a:t>linking</a:t>
            </a:r>
            <a:r>
              <a:rPr lang="he-IL" sz="1600" dirty="0">
                <a:latin typeface="Calibri" panose="020F0502020204030204" pitchFamily="34" charset="0"/>
                <a:cs typeface="Calibri" panose="020F0502020204030204" pitchFamily="34" charset="0"/>
              </a:rPr>
              <a:t>.</a:t>
            </a:r>
          </a:p>
          <a:p>
            <a:pPr marL="0" indent="0">
              <a:buNone/>
            </a:pPr>
            <a:r>
              <a:rPr lang="en-US" sz="1600" dirty="0">
                <a:latin typeface="Calibri" panose="020F0502020204030204" pitchFamily="34" charset="0"/>
                <a:cs typeface="Calibri" panose="020F0502020204030204" pitchFamily="34" charset="0"/>
              </a:rPr>
              <a:t>Primary key</a:t>
            </a:r>
            <a:r>
              <a:rPr lang="he-IL" sz="1600" dirty="0">
                <a:latin typeface="Calibri" panose="020F0502020204030204" pitchFamily="34" charset="0"/>
                <a:cs typeface="Calibri" panose="020F0502020204030204" pitchFamily="34" charset="0"/>
              </a:rPr>
              <a:t> קיים גם כאן, בתור שדה מנדטורי שנוצר אוטומטית בעת יצירת המסמך.</a:t>
            </a:r>
          </a:p>
          <a:p>
            <a:pPr marL="0" indent="0">
              <a:buNone/>
            </a:pPr>
            <a:r>
              <a:rPr lang="he-IL" sz="1600" dirty="0">
                <a:latin typeface="Calibri" panose="020F0502020204030204" pitchFamily="34" charset="0"/>
                <a:cs typeface="Calibri" panose="020F0502020204030204" pitchFamily="34" charset="0"/>
              </a:rPr>
              <a:t>ה </a:t>
            </a:r>
            <a:r>
              <a:rPr lang="en-US" sz="1600" dirty="0">
                <a:latin typeface="Calibri" panose="020F0502020204030204" pitchFamily="34" charset="0"/>
                <a:cs typeface="Calibri" panose="020F0502020204030204" pitchFamily="34" charset="0"/>
              </a:rPr>
              <a:t>documents</a:t>
            </a:r>
            <a:r>
              <a:rPr lang="he-IL" sz="1600" dirty="0">
                <a:latin typeface="Calibri" panose="020F0502020204030204" pitchFamily="34" charset="0"/>
                <a:cs typeface="Calibri" panose="020F0502020204030204" pitchFamily="34" charset="0"/>
              </a:rPr>
              <a:t> מאוחסנים בתוך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 אוסף, שהוא במקום טבלה 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F9E4133F-1847-4E59-B37F-0BAB72905DF2}"/>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16844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724471-BFDF-46DB-BE17-E1A89702C26E}"/>
              </a:ext>
            </a:extLst>
          </p:cNvPr>
          <p:cNvSpPr>
            <a:spLocks noGrp="1"/>
          </p:cNvSpPr>
          <p:nvPr>
            <p:ph type="title"/>
          </p:nvPr>
        </p:nvSpPr>
        <p:spPr/>
        <p:txBody>
          <a:bodyPr/>
          <a:lstStyle/>
          <a:p>
            <a:r>
              <a:rPr lang="en-US" dirty="0"/>
              <a:t>Mongo DB Document - Example</a:t>
            </a:r>
            <a:endParaRPr lang="he-IL" dirty="0"/>
          </a:p>
        </p:txBody>
      </p:sp>
      <p:pic>
        <p:nvPicPr>
          <p:cNvPr id="5" name="מציין מיקום תוכן 4">
            <a:extLst>
              <a:ext uri="{FF2B5EF4-FFF2-40B4-BE49-F238E27FC236}">
                <a16:creationId xmlns:a16="http://schemas.microsoft.com/office/drawing/2014/main" id="{8076EB28-5642-4C85-8C9B-5CD5DE3CD142}"/>
              </a:ext>
            </a:extLst>
          </p:cNvPr>
          <p:cNvPicPr>
            <a:picLocks noGrp="1" noChangeAspect="1"/>
          </p:cNvPicPr>
          <p:nvPr>
            <p:ph idx="1"/>
          </p:nvPr>
        </p:nvPicPr>
        <p:blipFill>
          <a:blip r:embed="rId2"/>
          <a:stretch>
            <a:fillRect/>
          </a:stretch>
        </p:blipFill>
        <p:spPr>
          <a:xfrm>
            <a:off x="3866478" y="2488090"/>
            <a:ext cx="4265468" cy="4089668"/>
          </a:xfrm>
          <a:prstGeom prst="rect">
            <a:avLst/>
          </a:prstGeom>
        </p:spPr>
      </p:pic>
      <p:sp>
        <p:nvSpPr>
          <p:cNvPr id="4" name="מציין מיקום של מספר שקופית 3">
            <a:extLst>
              <a:ext uri="{FF2B5EF4-FFF2-40B4-BE49-F238E27FC236}">
                <a16:creationId xmlns:a16="http://schemas.microsoft.com/office/drawing/2014/main" id="{FD853A62-7783-41D6-8178-9BD561F54C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תיבת טקסט 5">
            <a:extLst>
              <a:ext uri="{FF2B5EF4-FFF2-40B4-BE49-F238E27FC236}">
                <a16:creationId xmlns:a16="http://schemas.microsoft.com/office/drawing/2014/main" id="{FEFFCB11-CDAF-404B-B108-828DA8C0E633}"/>
              </a:ext>
            </a:extLst>
          </p:cNvPr>
          <p:cNvSpPr txBox="1"/>
          <p:nvPr/>
        </p:nvSpPr>
        <p:spPr>
          <a:xfrm>
            <a:off x="4074850" y="3746376"/>
            <a:ext cx="1100831" cy="430887"/>
          </a:xfrm>
          <a:prstGeom prst="rect">
            <a:avLst/>
          </a:prstGeom>
          <a:noFill/>
        </p:spPr>
        <p:txBody>
          <a:bodyPr wrap="square" rtlCol="1">
            <a:spAutoFit/>
          </a:bodyPr>
          <a:lstStyle/>
          <a:p>
            <a:r>
              <a:rPr lang="en-US" sz="1100" b="1" dirty="0">
                <a:solidFill>
                  <a:srgbClr val="FF0000"/>
                </a:solidFill>
              </a:rPr>
              <a:t>Sub –Document -&gt;</a:t>
            </a:r>
            <a:endParaRPr lang="he-IL" sz="1100" b="1" dirty="0">
              <a:solidFill>
                <a:srgbClr val="FF0000"/>
              </a:solidFill>
            </a:endParaRPr>
          </a:p>
        </p:txBody>
      </p:sp>
    </p:spTree>
    <p:extLst>
      <p:ext uri="{BB962C8B-B14F-4D97-AF65-F5344CB8AC3E}">
        <p14:creationId xmlns:p14="http://schemas.microsoft.com/office/powerpoint/2010/main" val="12271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BED12A-9D11-48AB-B3F1-7E512D9595EE}"/>
              </a:ext>
            </a:extLst>
          </p:cNvPr>
          <p:cNvSpPr>
            <a:spLocks noGrp="1"/>
          </p:cNvSpPr>
          <p:nvPr>
            <p:ph type="title"/>
          </p:nvPr>
        </p:nvSpPr>
        <p:spPr/>
        <p:txBody>
          <a:bodyPr/>
          <a:lstStyle/>
          <a:p>
            <a:r>
              <a:rPr lang="en-US" dirty="0"/>
              <a:t>Mongo DB stature vs SQL structure</a:t>
            </a:r>
            <a:r>
              <a:rPr lang="he-IL" dirty="0"/>
              <a:t>  </a:t>
            </a:r>
          </a:p>
        </p:txBody>
      </p:sp>
      <p:sp>
        <p:nvSpPr>
          <p:cNvPr id="4" name="מציין מיקום של מספר שקופית 3">
            <a:extLst>
              <a:ext uri="{FF2B5EF4-FFF2-40B4-BE49-F238E27FC236}">
                <a16:creationId xmlns:a16="http://schemas.microsoft.com/office/drawing/2014/main" id="{EC7AC8B1-6733-4B00-8733-60615ABAA3F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graphicFrame>
        <p:nvGraphicFramePr>
          <p:cNvPr id="13" name="טבלה 13">
            <a:extLst>
              <a:ext uri="{FF2B5EF4-FFF2-40B4-BE49-F238E27FC236}">
                <a16:creationId xmlns:a16="http://schemas.microsoft.com/office/drawing/2014/main" id="{E06CDDC3-AC74-4AC0-9BD7-618134E8578C}"/>
              </a:ext>
            </a:extLst>
          </p:cNvPr>
          <p:cNvGraphicFramePr>
            <a:graphicFrameLocks noGrp="1"/>
          </p:cNvGraphicFramePr>
          <p:nvPr>
            <p:ph idx="1"/>
            <p:extLst>
              <p:ext uri="{D42A27DB-BD31-4B8C-83A1-F6EECF244321}">
                <p14:modId xmlns:p14="http://schemas.microsoft.com/office/powerpoint/2010/main" val="1399606105"/>
              </p:ext>
            </p:extLst>
          </p:nvPr>
        </p:nvGraphicFramePr>
        <p:xfrm>
          <a:off x="1155701" y="2603500"/>
          <a:ext cx="8824912" cy="3337560"/>
        </p:xfrm>
        <a:graphic>
          <a:graphicData uri="http://schemas.openxmlformats.org/drawingml/2006/table">
            <a:tbl>
              <a:tblPr rtl="1" firstRow="1" bandRow="1">
                <a:tableStyleId>{5C22544A-7EE6-4342-B048-85BDC9FD1C3A}</a:tableStyleId>
              </a:tblPr>
              <a:tblGrid>
                <a:gridCol w="4412456">
                  <a:extLst>
                    <a:ext uri="{9D8B030D-6E8A-4147-A177-3AD203B41FA5}">
                      <a16:colId xmlns:a16="http://schemas.microsoft.com/office/drawing/2014/main" val="862562462"/>
                    </a:ext>
                  </a:extLst>
                </a:gridCol>
                <a:gridCol w="4412456">
                  <a:extLst>
                    <a:ext uri="{9D8B030D-6E8A-4147-A177-3AD203B41FA5}">
                      <a16:colId xmlns:a16="http://schemas.microsoft.com/office/drawing/2014/main" val="3545547151"/>
                    </a:ext>
                  </a:extLst>
                </a:gridCol>
              </a:tblGrid>
              <a:tr h="370840">
                <a:tc>
                  <a:txBody>
                    <a:bodyPr/>
                    <a:lstStyle/>
                    <a:p>
                      <a:pPr algn="ctr" rtl="1"/>
                      <a:r>
                        <a:rPr lang="en-US" dirty="0"/>
                        <a:t>SQL</a:t>
                      </a:r>
                      <a:endParaRPr lang="he-IL" dirty="0"/>
                    </a:p>
                  </a:txBody>
                  <a:tcPr/>
                </a:tc>
                <a:tc>
                  <a:txBody>
                    <a:bodyPr/>
                    <a:lstStyle/>
                    <a:p>
                      <a:pPr algn="ctr" rtl="1"/>
                      <a:r>
                        <a:rPr lang="en-US" dirty="0"/>
                        <a:t>Mongo DB</a:t>
                      </a:r>
                      <a:endParaRPr lang="he-IL" dirty="0"/>
                    </a:p>
                  </a:txBody>
                  <a:tcPr/>
                </a:tc>
                <a:extLst>
                  <a:ext uri="{0D108BD9-81ED-4DB2-BD59-A6C34878D82A}">
                    <a16:rowId xmlns:a16="http://schemas.microsoft.com/office/drawing/2014/main" val="1365206254"/>
                  </a:ext>
                </a:extLst>
              </a:tr>
              <a:tr h="370840">
                <a:tc>
                  <a:txBody>
                    <a:bodyPr/>
                    <a:lstStyle/>
                    <a:p>
                      <a:pPr algn="ctr" rtl="1"/>
                      <a:r>
                        <a:rPr lang="en-US" dirty="0"/>
                        <a:t>Database</a:t>
                      </a:r>
                      <a:endParaRPr lang="he-IL" dirty="0"/>
                    </a:p>
                  </a:txBody>
                  <a:tcPr/>
                </a:tc>
                <a:tc>
                  <a:txBody>
                    <a:bodyPr/>
                    <a:lstStyle/>
                    <a:p>
                      <a:pPr algn="ctr" rtl="1"/>
                      <a:r>
                        <a:rPr lang="en-US" dirty="0"/>
                        <a:t>Database</a:t>
                      </a:r>
                      <a:endParaRPr lang="he-IL" dirty="0"/>
                    </a:p>
                  </a:txBody>
                  <a:tcPr/>
                </a:tc>
                <a:extLst>
                  <a:ext uri="{0D108BD9-81ED-4DB2-BD59-A6C34878D82A}">
                    <a16:rowId xmlns:a16="http://schemas.microsoft.com/office/drawing/2014/main" val="2914474288"/>
                  </a:ext>
                </a:extLst>
              </a:tr>
              <a:tr h="370840">
                <a:tc>
                  <a:txBody>
                    <a:bodyPr/>
                    <a:lstStyle/>
                    <a:p>
                      <a:pPr algn="ctr" rtl="1"/>
                      <a:r>
                        <a:rPr lang="en-US" dirty="0"/>
                        <a:t>Table</a:t>
                      </a:r>
                      <a:endParaRPr lang="he-IL" dirty="0"/>
                    </a:p>
                  </a:txBody>
                  <a:tcPr/>
                </a:tc>
                <a:tc>
                  <a:txBody>
                    <a:bodyPr/>
                    <a:lstStyle/>
                    <a:p>
                      <a:pPr algn="ctr" rtl="1"/>
                      <a:r>
                        <a:rPr lang="en-US" dirty="0"/>
                        <a:t>Collection</a:t>
                      </a:r>
                      <a:endParaRPr lang="he-IL" dirty="0"/>
                    </a:p>
                  </a:txBody>
                  <a:tcPr/>
                </a:tc>
                <a:extLst>
                  <a:ext uri="{0D108BD9-81ED-4DB2-BD59-A6C34878D82A}">
                    <a16:rowId xmlns:a16="http://schemas.microsoft.com/office/drawing/2014/main" val="1684108525"/>
                  </a:ext>
                </a:extLst>
              </a:tr>
              <a:tr h="370840">
                <a:tc>
                  <a:txBody>
                    <a:bodyPr/>
                    <a:lstStyle/>
                    <a:p>
                      <a:pPr algn="ctr" rtl="1"/>
                      <a:r>
                        <a:rPr lang="en-US" dirty="0"/>
                        <a:t>Record (Row)</a:t>
                      </a:r>
                      <a:endParaRPr lang="he-IL" dirty="0"/>
                    </a:p>
                  </a:txBody>
                  <a:tcPr/>
                </a:tc>
                <a:tc>
                  <a:txBody>
                    <a:bodyPr/>
                    <a:lstStyle/>
                    <a:p>
                      <a:pPr algn="ctr" rtl="1"/>
                      <a:r>
                        <a:rPr lang="en-US" dirty="0"/>
                        <a:t>Document</a:t>
                      </a:r>
                      <a:endParaRPr lang="he-IL" dirty="0"/>
                    </a:p>
                  </a:txBody>
                  <a:tcPr/>
                </a:tc>
                <a:extLst>
                  <a:ext uri="{0D108BD9-81ED-4DB2-BD59-A6C34878D82A}">
                    <a16:rowId xmlns:a16="http://schemas.microsoft.com/office/drawing/2014/main" val="1841798880"/>
                  </a:ext>
                </a:extLst>
              </a:tr>
              <a:tr h="370840">
                <a:tc>
                  <a:txBody>
                    <a:bodyPr/>
                    <a:lstStyle/>
                    <a:p>
                      <a:pPr algn="ctr" rtl="1"/>
                      <a:r>
                        <a:rPr lang="en-US" dirty="0"/>
                        <a:t>Column</a:t>
                      </a:r>
                      <a:endParaRPr lang="he-IL" dirty="0"/>
                    </a:p>
                  </a:txBody>
                  <a:tcPr/>
                </a:tc>
                <a:tc>
                  <a:txBody>
                    <a:bodyPr/>
                    <a:lstStyle/>
                    <a:p>
                      <a:pPr algn="ctr" rtl="1"/>
                      <a:r>
                        <a:rPr lang="en-US" dirty="0"/>
                        <a:t>Field</a:t>
                      </a:r>
                      <a:endParaRPr lang="he-IL" dirty="0"/>
                    </a:p>
                  </a:txBody>
                  <a:tcPr/>
                </a:tc>
                <a:extLst>
                  <a:ext uri="{0D108BD9-81ED-4DB2-BD59-A6C34878D82A}">
                    <a16:rowId xmlns:a16="http://schemas.microsoft.com/office/drawing/2014/main" val="749355443"/>
                  </a:ext>
                </a:extLst>
              </a:tr>
              <a:tr h="370840">
                <a:tc>
                  <a:txBody>
                    <a:bodyPr/>
                    <a:lstStyle/>
                    <a:p>
                      <a:pPr algn="ctr" rtl="1"/>
                      <a:r>
                        <a:rPr lang="en-US" dirty="0"/>
                        <a:t>Join</a:t>
                      </a:r>
                      <a:endParaRPr lang="he-IL" dirty="0"/>
                    </a:p>
                  </a:txBody>
                  <a:tcPr/>
                </a:tc>
                <a:tc>
                  <a:txBody>
                    <a:bodyPr/>
                    <a:lstStyle/>
                    <a:p>
                      <a:pPr algn="ctr" rtl="1"/>
                      <a:r>
                        <a:rPr lang="en-US" dirty="0"/>
                        <a:t>Linking / Embedded documents</a:t>
                      </a:r>
                      <a:endParaRPr lang="he-IL" dirty="0"/>
                    </a:p>
                  </a:txBody>
                  <a:tcPr/>
                </a:tc>
                <a:extLst>
                  <a:ext uri="{0D108BD9-81ED-4DB2-BD59-A6C34878D82A}">
                    <a16:rowId xmlns:a16="http://schemas.microsoft.com/office/drawing/2014/main" val="2482625128"/>
                  </a:ext>
                </a:extLst>
              </a:tr>
              <a:tr h="370840">
                <a:tc>
                  <a:txBody>
                    <a:bodyPr/>
                    <a:lstStyle/>
                    <a:p>
                      <a:pPr algn="ctr" rtl="1"/>
                      <a:r>
                        <a:rPr lang="en-US" dirty="0"/>
                        <a:t>Primary Key (user designed)</a:t>
                      </a:r>
                      <a:endParaRPr lang="he-IL" dirty="0"/>
                    </a:p>
                  </a:txBody>
                  <a:tcPr/>
                </a:tc>
                <a:tc>
                  <a:txBody>
                    <a:bodyPr/>
                    <a:lstStyle/>
                    <a:p>
                      <a:pPr algn="ctr" rtl="1"/>
                      <a:r>
                        <a:rPr lang="en-US" dirty="0"/>
                        <a:t>Primary Key (_id field)</a:t>
                      </a:r>
                      <a:endParaRPr lang="he-IL" dirty="0"/>
                    </a:p>
                  </a:txBody>
                  <a:tcPr/>
                </a:tc>
                <a:extLst>
                  <a:ext uri="{0D108BD9-81ED-4DB2-BD59-A6C34878D82A}">
                    <a16:rowId xmlns:a16="http://schemas.microsoft.com/office/drawing/2014/main" val="143807261"/>
                  </a:ext>
                </a:extLst>
              </a:tr>
              <a:tr h="370840">
                <a:tc>
                  <a:txBody>
                    <a:bodyPr/>
                    <a:lstStyle/>
                    <a:p>
                      <a:pPr algn="ctr" rtl="1"/>
                      <a:r>
                        <a:rPr lang="en-US" dirty="0"/>
                        <a:t>Index</a:t>
                      </a:r>
                      <a:endParaRPr lang="he-IL" dirty="0"/>
                    </a:p>
                  </a:txBody>
                  <a:tcPr/>
                </a:tc>
                <a:tc>
                  <a:txBody>
                    <a:bodyPr/>
                    <a:lstStyle/>
                    <a:p>
                      <a:pPr algn="ctr" rtl="1"/>
                      <a:r>
                        <a:rPr lang="en-US" dirty="0"/>
                        <a:t>Index</a:t>
                      </a:r>
                      <a:endParaRPr lang="he-IL" dirty="0"/>
                    </a:p>
                  </a:txBody>
                  <a:tcPr/>
                </a:tc>
                <a:extLst>
                  <a:ext uri="{0D108BD9-81ED-4DB2-BD59-A6C34878D82A}">
                    <a16:rowId xmlns:a16="http://schemas.microsoft.com/office/drawing/2014/main" val="2079693486"/>
                  </a:ext>
                </a:extLst>
              </a:tr>
              <a:tr h="370840">
                <a:tc>
                  <a:txBody>
                    <a:bodyPr/>
                    <a:lstStyle/>
                    <a:p>
                      <a:pPr algn="ctr" rtl="1"/>
                      <a:r>
                        <a:rPr lang="en-US" dirty="0"/>
                        <a:t>Table join</a:t>
                      </a:r>
                      <a:endParaRPr lang="he-IL" dirty="0"/>
                    </a:p>
                  </a:txBody>
                  <a:tcPr/>
                </a:tc>
                <a:tc>
                  <a:txBody>
                    <a:bodyPr/>
                    <a:lstStyle/>
                    <a:p>
                      <a:pPr algn="ctr" rtl="1"/>
                      <a:r>
                        <a:rPr lang="en-US" dirty="0"/>
                        <a:t>$Lookup / Embedded documents</a:t>
                      </a:r>
                      <a:endParaRPr lang="he-IL" dirty="0"/>
                    </a:p>
                  </a:txBody>
                  <a:tcPr/>
                </a:tc>
                <a:extLst>
                  <a:ext uri="{0D108BD9-81ED-4DB2-BD59-A6C34878D82A}">
                    <a16:rowId xmlns:a16="http://schemas.microsoft.com/office/drawing/2014/main" val="88850546"/>
                  </a:ext>
                </a:extLst>
              </a:tr>
            </a:tbl>
          </a:graphicData>
        </a:graphic>
      </p:graphicFrame>
    </p:spTree>
    <p:extLst>
      <p:ext uri="{BB962C8B-B14F-4D97-AF65-F5344CB8AC3E}">
        <p14:creationId xmlns:p14="http://schemas.microsoft.com/office/powerpoint/2010/main" val="2164678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1815B3-152A-4B91-9E31-FDA61A7384B9}"/>
              </a:ext>
            </a:extLst>
          </p:cNvPr>
          <p:cNvSpPr>
            <a:spLocks noGrp="1"/>
          </p:cNvSpPr>
          <p:nvPr>
            <p:ph type="title"/>
          </p:nvPr>
        </p:nvSpPr>
        <p:spPr/>
        <p:txBody>
          <a:bodyPr/>
          <a:lstStyle/>
          <a:p>
            <a:r>
              <a:rPr lang="en-US" dirty="0"/>
              <a:t>Mongo DB vs SQL - Example</a:t>
            </a:r>
            <a:endParaRPr lang="he-IL" dirty="0"/>
          </a:p>
        </p:txBody>
      </p:sp>
      <p:sp>
        <p:nvSpPr>
          <p:cNvPr id="4" name="מציין מיקום של מספר שקופית 3">
            <a:extLst>
              <a:ext uri="{FF2B5EF4-FFF2-40B4-BE49-F238E27FC236}">
                <a16:creationId xmlns:a16="http://schemas.microsoft.com/office/drawing/2014/main" id="{175A49CA-5C52-4636-AF22-10B1CEE999DA}"/>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8" name="תמונה 7">
            <a:extLst>
              <a:ext uri="{FF2B5EF4-FFF2-40B4-BE49-F238E27FC236}">
                <a16:creationId xmlns:a16="http://schemas.microsoft.com/office/drawing/2014/main" id="{1EA944E1-DB38-4BC7-89F9-688ECD08DD73}"/>
              </a:ext>
            </a:extLst>
          </p:cNvPr>
          <p:cNvPicPr>
            <a:picLocks noChangeAspect="1"/>
          </p:cNvPicPr>
          <p:nvPr/>
        </p:nvPicPr>
        <p:blipFill>
          <a:blip r:embed="rId2"/>
          <a:stretch>
            <a:fillRect/>
          </a:stretch>
        </p:blipFill>
        <p:spPr>
          <a:xfrm>
            <a:off x="745817" y="2836332"/>
            <a:ext cx="3829050" cy="3048000"/>
          </a:xfrm>
          <a:prstGeom prst="rect">
            <a:avLst/>
          </a:prstGeom>
        </p:spPr>
      </p:pic>
      <p:pic>
        <p:nvPicPr>
          <p:cNvPr id="9" name="תמונה 8">
            <a:extLst>
              <a:ext uri="{FF2B5EF4-FFF2-40B4-BE49-F238E27FC236}">
                <a16:creationId xmlns:a16="http://schemas.microsoft.com/office/drawing/2014/main" id="{DAE9A095-64DD-462E-B197-95AA084F5465}"/>
              </a:ext>
            </a:extLst>
          </p:cNvPr>
          <p:cNvPicPr>
            <a:picLocks noChangeAspect="1"/>
          </p:cNvPicPr>
          <p:nvPr/>
        </p:nvPicPr>
        <p:blipFill>
          <a:blip r:embed="rId3"/>
          <a:stretch>
            <a:fillRect/>
          </a:stretch>
        </p:blipFill>
        <p:spPr>
          <a:xfrm>
            <a:off x="4990960" y="2750607"/>
            <a:ext cx="6524625" cy="1609725"/>
          </a:xfrm>
          <a:prstGeom prst="rect">
            <a:avLst/>
          </a:prstGeom>
        </p:spPr>
      </p:pic>
    </p:spTree>
    <p:extLst>
      <p:ext uri="{BB962C8B-B14F-4D97-AF65-F5344CB8AC3E}">
        <p14:creationId xmlns:p14="http://schemas.microsoft.com/office/powerpoint/2010/main" val="32708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B6D331-4464-4785-9778-887E9DA6F89D}"/>
              </a:ext>
            </a:extLst>
          </p:cNvPr>
          <p:cNvSpPr>
            <a:spLocks noGrp="1"/>
          </p:cNvSpPr>
          <p:nvPr>
            <p:ph type="title"/>
          </p:nvPr>
        </p:nvSpPr>
        <p:spPr/>
        <p:txBody>
          <a:bodyPr/>
          <a:lstStyle/>
          <a:p>
            <a:pPr algn="r"/>
            <a:r>
              <a:rPr lang="he-IL" dirty="0"/>
              <a:t>בסיסי נתונים</a:t>
            </a:r>
          </a:p>
        </p:txBody>
      </p:sp>
      <p:sp>
        <p:nvSpPr>
          <p:cNvPr id="3" name="מציין מיקום תוכן 2">
            <a:extLst>
              <a:ext uri="{FF2B5EF4-FFF2-40B4-BE49-F238E27FC236}">
                <a16:creationId xmlns:a16="http://schemas.microsoft.com/office/drawing/2014/main" id="{67A1B793-EA3C-40FA-B0A7-0EFD6C87E113}"/>
              </a:ext>
            </a:extLst>
          </p:cNvPr>
          <p:cNvSpPr>
            <a:spLocks noGrp="1"/>
          </p:cNvSpPr>
          <p:nvPr>
            <p:ph idx="1"/>
          </p:nvPr>
        </p:nvSpPr>
        <p:spPr/>
        <p:txBody>
          <a:bodyPr>
            <a:normAutofit lnSpcReduction="10000"/>
          </a:bodyPr>
          <a:lstStyle/>
          <a:p>
            <a:pPr marL="0" indent="0">
              <a:buNone/>
            </a:pPr>
            <a:r>
              <a:rPr lang="he-IL" dirty="0">
                <a:latin typeface="Calibri" panose="020F0502020204030204" pitchFamily="34" charset="0"/>
                <a:cs typeface="Calibri" panose="020F0502020204030204" pitchFamily="34" charset="0"/>
              </a:rPr>
              <a:t>בסיסי נתונים </a:t>
            </a:r>
            <a:r>
              <a:rPr lang="en-US" dirty="0">
                <a:latin typeface="Calibri" panose="020F0502020204030204" pitchFamily="34" charset="0"/>
                <a:cs typeface="Calibri" panose="020F0502020204030204" pitchFamily="34" charset="0"/>
              </a:rPr>
              <a:t>(Databases)</a:t>
            </a:r>
            <a:r>
              <a:rPr lang="he-IL" dirty="0">
                <a:latin typeface="Calibri" panose="020F0502020204030204" pitchFamily="34" charset="0"/>
                <a:cs typeface="Calibri" panose="020F0502020204030204" pitchFamily="34" charset="0"/>
              </a:rPr>
              <a:t> משמשים היום כמאגר המידע העיקרי והחשוב ביותר בכל ארגון. מדובר במערכת אשר כוללת את כל המידע שהארגון זקוק לו, בין אם זה מידע על הלקוחות, על הספקים ועל העובדים, נתוני מלאי, מכירות ועוד – כל מידע הקשור לפעילות הארגון נמצא בתוך אותם בסיסי נתונים.  </a:t>
            </a:r>
          </a:p>
          <a:p>
            <a:pPr marL="0" indent="0">
              <a:buNone/>
            </a:pPr>
            <a:r>
              <a:rPr lang="he-IL" dirty="0">
                <a:latin typeface="Calibri" panose="020F0502020204030204" pitchFamily="34" charset="0"/>
                <a:cs typeface="Calibri" panose="020F0502020204030204" pitchFamily="34" charset="0"/>
              </a:rPr>
              <a:t>בסיסי הנתונים מאפשרים לנו להפיק דוחות המתבססים על אותם נתונים, כמו דוחות מכירות, דוחות מלאי, שעות עבודה של עובדים, מידע על לקוחות או כל דבר אחר. כמו כן בסיסי נתונים פועלים באינטגרציה מלאה עם מערכות נוספות בארגון כך שבכל רגע נתון מספקות מידע רלוונטי. </a:t>
            </a:r>
          </a:p>
          <a:p>
            <a:pPr marL="0" indent="0">
              <a:buNone/>
            </a:pPr>
            <a:r>
              <a:rPr lang="he-IL" dirty="0">
                <a:latin typeface="Calibri" panose="020F0502020204030204" pitchFamily="34" charset="0"/>
                <a:cs typeface="Calibri" panose="020F0502020204030204" pitchFamily="34" charset="0"/>
              </a:rPr>
              <a:t>מבחינה טכנולוגית, בסיס נתונים הוא כלי/תוכנה שמאחסן את הנתונים ומאפשר שליפה, בדיקה ועדכון של חלקים מסוימים של נתונים באופן מהיר וקוהרנטי (עקבי) – </a:t>
            </a:r>
            <a:r>
              <a:rPr lang="en-US" dirty="0">
                <a:latin typeface="Calibri" panose="020F0502020204030204" pitchFamily="34" charset="0"/>
                <a:cs typeface="Calibri" panose="020F0502020204030204" pitchFamily="34" charset="0"/>
              </a:rPr>
              <a:t>DBMS – database management system</a:t>
            </a:r>
            <a:r>
              <a:rPr lang="he-IL" dirty="0">
                <a:latin typeface="Calibri" panose="020F0502020204030204" pitchFamily="34" charset="0"/>
                <a:cs typeface="Calibri" panose="020F0502020204030204" pitchFamily="34" charset="0"/>
              </a:rPr>
              <a:t> </a:t>
            </a:r>
          </a:p>
          <a:p>
            <a:pPr marL="0" indent="0">
              <a:buNone/>
            </a:pPr>
            <a:r>
              <a:rPr lang="he-IL" dirty="0">
                <a:latin typeface="Calibri" panose="020F0502020204030204" pitchFamily="34" charset="0"/>
                <a:cs typeface="Calibri" panose="020F0502020204030204" pitchFamily="34" charset="0"/>
              </a:rPr>
              <a:t>לדוגמא – גולש באתר אינטרנט של חברת מוצרים שמעוניין לבדוק מהם המוצרים (והמחירים) שיש לחברה בקטגוריה מסוימת – מקבל בקליק אחד את כל המידע שביקש. למעשה מאחורי הקלעים פעל בסיס נתונים שסיפק את המידע על פי הבקשה (הקלקה על שדה כלשהו באתר החברה) של הגולש</a:t>
            </a:r>
            <a:r>
              <a:rPr lang="he-IL" dirty="0"/>
              <a:t>.</a:t>
            </a: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08EAD102-662F-4AB0-BBAE-A3316685A7B9}"/>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52363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6ADF457D-0605-442E-A5C9-2EC2BDDDC435}"/>
              </a:ext>
            </a:extLst>
          </p:cNvPr>
          <p:cNvPicPr>
            <a:picLocks noChangeAspect="1"/>
          </p:cNvPicPr>
          <p:nvPr/>
        </p:nvPicPr>
        <p:blipFill>
          <a:blip r:embed="rId2"/>
          <a:stretch>
            <a:fillRect/>
          </a:stretch>
        </p:blipFill>
        <p:spPr>
          <a:xfrm>
            <a:off x="604556" y="2664472"/>
            <a:ext cx="3585705" cy="4004976"/>
          </a:xfrm>
          <a:prstGeom prst="rect">
            <a:avLst/>
          </a:prstGeom>
        </p:spPr>
      </p:pic>
      <p:sp>
        <p:nvSpPr>
          <p:cNvPr id="2" name="כותרת 1">
            <a:extLst>
              <a:ext uri="{FF2B5EF4-FFF2-40B4-BE49-F238E27FC236}">
                <a16:creationId xmlns:a16="http://schemas.microsoft.com/office/drawing/2014/main" id="{4E433216-2960-439E-9297-2C9EF5502BAB}"/>
              </a:ext>
            </a:extLst>
          </p:cNvPr>
          <p:cNvSpPr>
            <a:spLocks noGrp="1"/>
          </p:cNvSpPr>
          <p:nvPr>
            <p:ph type="title"/>
          </p:nvPr>
        </p:nvSpPr>
        <p:spPr/>
        <p:txBody>
          <a:bodyPr/>
          <a:lstStyle/>
          <a:p>
            <a:r>
              <a:rPr lang="en-US" dirty="0"/>
              <a:t>Mongo DB VS SQL Server - Summarize</a:t>
            </a:r>
            <a:endParaRPr lang="he-IL" dirty="0"/>
          </a:p>
        </p:txBody>
      </p:sp>
      <p:sp>
        <p:nvSpPr>
          <p:cNvPr id="4" name="מציין מיקום של מספר שקופית 3">
            <a:extLst>
              <a:ext uri="{FF2B5EF4-FFF2-40B4-BE49-F238E27FC236}">
                <a16:creationId xmlns:a16="http://schemas.microsoft.com/office/drawing/2014/main" id="{A3CA4612-AA60-47F6-900A-825E89CFB9D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תמונה 5">
            <a:extLst>
              <a:ext uri="{FF2B5EF4-FFF2-40B4-BE49-F238E27FC236}">
                <a16:creationId xmlns:a16="http://schemas.microsoft.com/office/drawing/2014/main" id="{8F5E9E8E-FB5E-4953-A8BC-F6B4B4C47035}"/>
              </a:ext>
            </a:extLst>
          </p:cNvPr>
          <p:cNvPicPr>
            <a:picLocks noChangeAspect="1"/>
          </p:cNvPicPr>
          <p:nvPr/>
        </p:nvPicPr>
        <p:blipFill>
          <a:blip r:embed="rId3"/>
          <a:stretch>
            <a:fillRect/>
          </a:stretch>
        </p:blipFill>
        <p:spPr>
          <a:xfrm>
            <a:off x="4529954" y="2664472"/>
            <a:ext cx="3471787" cy="4004976"/>
          </a:xfrm>
          <a:prstGeom prst="rect">
            <a:avLst/>
          </a:prstGeom>
        </p:spPr>
      </p:pic>
      <p:pic>
        <p:nvPicPr>
          <p:cNvPr id="7" name="תמונה 6">
            <a:extLst>
              <a:ext uri="{FF2B5EF4-FFF2-40B4-BE49-F238E27FC236}">
                <a16:creationId xmlns:a16="http://schemas.microsoft.com/office/drawing/2014/main" id="{E81FAB4B-84A8-4F36-8642-0A11DD07C87B}"/>
              </a:ext>
            </a:extLst>
          </p:cNvPr>
          <p:cNvPicPr>
            <a:picLocks noChangeAspect="1"/>
          </p:cNvPicPr>
          <p:nvPr/>
        </p:nvPicPr>
        <p:blipFill>
          <a:blip r:embed="rId4"/>
          <a:stretch>
            <a:fillRect/>
          </a:stretch>
        </p:blipFill>
        <p:spPr>
          <a:xfrm>
            <a:off x="8292705" y="2664472"/>
            <a:ext cx="3684064" cy="4004976"/>
          </a:xfrm>
          <a:prstGeom prst="rect">
            <a:avLst/>
          </a:prstGeom>
        </p:spPr>
      </p:pic>
    </p:spTree>
    <p:extLst>
      <p:ext uri="{BB962C8B-B14F-4D97-AF65-F5344CB8AC3E}">
        <p14:creationId xmlns:p14="http://schemas.microsoft.com/office/powerpoint/2010/main" val="51695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2482D5-8C46-4E38-9D16-0F7751F1FAAF}"/>
              </a:ext>
            </a:extLst>
          </p:cNvPr>
          <p:cNvSpPr>
            <a:spLocks noGrp="1"/>
          </p:cNvSpPr>
          <p:nvPr>
            <p:ph type="title"/>
          </p:nvPr>
        </p:nvSpPr>
        <p:spPr/>
        <p:txBody>
          <a:bodyPr/>
          <a:lstStyle/>
          <a:p>
            <a:r>
              <a:rPr lang="en-US" dirty="0"/>
              <a:t>Mongo DB VS SQL Server - Summarize</a:t>
            </a:r>
            <a:endParaRPr lang="he-IL" dirty="0"/>
          </a:p>
        </p:txBody>
      </p:sp>
      <p:sp>
        <p:nvSpPr>
          <p:cNvPr id="4" name="מציין מיקום של מספר שקופית 3">
            <a:extLst>
              <a:ext uri="{FF2B5EF4-FFF2-40B4-BE49-F238E27FC236}">
                <a16:creationId xmlns:a16="http://schemas.microsoft.com/office/drawing/2014/main" id="{B6B7FE46-3CA3-4574-8CC6-5BC448647AA0}"/>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תמונה 4">
            <a:extLst>
              <a:ext uri="{FF2B5EF4-FFF2-40B4-BE49-F238E27FC236}">
                <a16:creationId xmlns:a16="http://schemas.microsoft.com/office/drawing/2014/main" id="{C3F3F11B-E508-41C1-8DE6-5B967C07177B}"/>
              </a:ext>
            </a:extLst>
          </p:cNvPr>
          <p:cNvPicPr>
            <a:picLocks noChangeAspect="1"/>
          </p:cNvPicPr>
          <p:nvPr/>
        </p:nvPicPr>
        <p:blipFill>
          <a:blip r:embed="rId2"/>
          <a:stretch>
            <a:fillRect/>
          </a:stretch>
        </p:blipFill>
        <p:spPr>
          <a:xfrm>
            <a:off x="342762" y="2413013"/>
            <a:ext cx="3639513" cy="4154900"/>
          </a:xfrm>
          <a:prstGeom prst="rect">
            <a:avLst/>
          </a:prstGeom>
        </p:spPr>
      </p:pic>
      <p:pic>
        <p:nvPicPr>
          <p:cNvPr id="6" name="תמונה 5">
            <a:extLst>
              <a:ext uri="{FF2B5EF4-FFF2-40B4-BE49-F238E27FC236}">
                <a16:creationId xmlns:a16="http://schemas.microsoft.com/office/drawing/2014/main" id="{20A370C7-068F-492E-A234-D10A5A594F2D}"/>
              </a:ext>
            </a:extLst>
          </p:cNvPr>
          <p:cNvPicPr>
            <a:picLocks noChangeAspect="1"/>
          </p:cNvPicPr>
          <p:nvPr/>
        </p:nvPicPr>
        <p:blipFill>
          <a:blip r:embed="rId3"/>
          <a:stretch>
            <a:fillRect/>
          </a:stretch>
        </p:blipFill>
        <p:spPr>
          <a:xfrm>
            <a:off x="4306912" y="2413013"/>
            <a:ext cx="3578176" cy="4154900"/>
          </a:xfrm>
          <a:prstGeom prst="rect">
            <a:avLst/>
          </a:prstGeom>
        </p:spPr>
      </p:pic>
      <p:pic>
        <p:nvPicPr>
          <p:cNvPr id="7" name="תמונה 6">
            <a:extLst>
              <a:ext uri="{FF2B5EF4-FFF2-40B4-BE49-F238E27FC236}">
                <a16:creationId xmlns:a16="http://schemas.microsoft.com/office/drawing/2014/main" id="{6CF2DF11-07AB-4212-8328-62AA95CE3D6B}"/>
              </a:ext>
            </a:extLst>
          </p:cNvPr>
          <p:cNvPicPr>
            <a:picLocks noChangeAspect="1"/>
          </p:cNvPicPr>
          <p:nvPr/>
        </p:nvPicPr>
        <p:blipFill>
          <a:blip r:embed="rId4"/>
          <a:stretch>
            <a:fillRect/>
          </a:stretch>
        </p:blipFill>
        <p:spPr>
          <a:xfrm>
            <a:off x="8209725" y="2413013"/>
            <a:ext cx="3413284" cy="4087659"/>
          </a:xfrm>
          <a:prstGeom prst="rect">
            <a:avLst/>
          </a:prstGeom>
        </p:spPr>
      </p:pic>
    </p:spTree>
    <p:extLst>
      <p:ext uri="{BB962C8B-B14F-4D97-AF65-F5344CB8AC3E}">
        <p14:creationId xmlns:p14="http://schemas.microsoft.com/office/powerpoint/2010/main" val="322656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F79B66-3089-4855-A388-DAD0CD4AD55A}"/>
              </a:ext>
            </a:extLst>
          </p:cNvPr>
          <p:cNvSpPr>
            <a:spLocks noGrp="1"/>
          </p:cNvSpPr>
          <p:nvPr>
            <p:ph type="title"/>
          </p:nvPr>
        </p:nvSpPr>
        <p:spPr/>
        <p:txBody>
          <a:bodyPr/>
          <a:lstStyle/>
          <a:p>
            <a:r>
              <a:rPr lang="en-US" dirty="0"/>
              <a:t>Mongo DB VS SQL Server - Summarize</a:t>
            </a:r>
            <a:endParaRPr lang="he-IL" dirty="0"/>
          </a:p>
        </p:txBody>
      </p:sp>
      <p:sp>
        <p:nvSpPr>
          <p:cNvPr id="4" name="מציין מיקום של מספר שקופית 3">
            <a:extLst>
              <a:ext uri="{FF2B5EF4-FFF2-40B4-BE49-F238E27FC236}">
                <a16:creationId xmlns:a16="http://schemas.microsoft.com/office/drawing/2014/main" id="{0D29CC4C-3ABA-45C0-8118-8D852F9A70E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תמונה 4">
            <a:extLst>
              <a:ext uri="{FF2B5EF4-FFF2-40B4-BE49-F238E27FC236}">
                <a16:creationId xmlns:a16="http://schemas.microsoft.com/office/drawing/2014/main" id="{A112A7B0-E419-4345-8D1A-C666C05D9BF3}"/>
              </a:ext>
            </a:extLst>
          </p:cNvPr>
          <p:cNvPicPr>
            <a:picLocks noChangeAspect="1"/>
          </p:cNvPicPr>
          <p:nvPr/>
        </p:nvPicPr>
        <p:blipFill>
          <a:blip r:embed="rId2"/>
          <a:stretch>
            <a:fillRect/>
          </a:stretch>
        </p:blipFill>
        <p:spPr>
          <a:xfrm>
            <a:off x="4252651" y="2962243"/>
            <a:ext cx="3897050" cy="2978897"/>
          </a:xfrm>
          <a:prstGeom prst="rect">
            <a:avLst/>
          </a:prstGeom>
        </p:spPr>
      </p:pic>
    </p:spTree>
    <p:extLst>
      <p:ext uri="{BB962C8B-B14F-4D97-AF65-F5344CB8AC3E}">
        <p14:creationId xmlns:p14="http://schemas.microsoft.com/office/powerpoint/2010/main" val="2933478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498F2D-365D-4E63-904F-30D6A6F3080F}"/>
              </a:ext>
            </a:extLst>
          </p:cNvPr>
          <p:cNvSpPr>
            <a:spLocks noGrp="1"/>
          </p:cNvSpPr>
          <p:nvPr>
            <p:ph type="title"/>
          </p:nvPr>
        </p:nvSpPr>
        <p:spPr/>
        <p:txBody>
          <a:bodyPr/>
          <a:lstStyle/>
          <a:p>
            <a:r>
              <a:rPr lang="en-US" dirty="0"/>
              <a:t>Mongo DB VS SQL Server - Summarize</a:t>
            </a:r>
            <a:endParaRPr lang="he-IL" dirty="0"/>
          </a:p>
        </p:txBody>
      </p:sp>
      <p:sp>
        <p:nvSpPr>
          <p:cNvPr id="3" name="מציין מיקום תוכן 2">
            <a:extLst>
              <a:ext uri="{FF2B5EF4-FFF2-40B4-BE49-F238E27FC236}">
                <a16:creationId xmlns:a16="http://schemas.microsoft.com/office/drawing/2014/main" id="{1E30E9AD-4536-4F7D-97D3-233E7E3632D2}"/>
              </a:ext>
            </a:extLst>
          </p:cNvPr>
          <p:cNvSpPr>
            <a:spLocks noGrp="1"/>
          </p:cNvSpPr>
          <p:nvPr>
            <p:ph idx="1"/>
          </p:nvPr>
        </p:nvSpPr>
        <p:spPr/>
        <p:txBody>
          <a:bodyPr>
            <a:normAutofit fontScale="92500" lnSpcReduction="20000"/>
          </a:bodyPr>
          <a:lstStyle/>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RDMS</a:t>
            </a:r>
            <a:r>
              <a:rPr lang="he-IL" sz="1600"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Relational Database Management System</a:t>
            </a:r>
            <a:r>
              <a:rPr lang="he-IL" sz="1600" dirty="0">
                <a:latin typeface="Calibri" panose="020F0502020204030204" pitchFamily="34" charset="0"/>
                <a:cs typeface="Calibri" panose="020F0502020204030204" pitchFamily="34" charset="0"/>
              </a:rPr>
              <a:t> (מערכת לניהול מסדי נתונים יחסיים)</a:t>
            </a:r>
            <a:endParaRPr lang="en-US" sz="1600" dirty="0">
              <a:latin typeface="Calibri" panose="020F0502020204030204" pitchFamily="34" charset="0"/>
              <a:cs typeface="Calibri" panose="020F0502020204030204" pitchFamily="34" charset="0"/>
            </a:endParaRP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Transaction</a:t>
            </a:r>
            <a:r>
              <a:rPr lang="he-IL" sz="1600" dirty="0">
                <a:latin typeface="Calibri" panose="020F0502020204030204" pitchFamily="34" charset="0"/>
                <a:cs typeface="Calibri" panose="020F0502020204030204" pitchFamily="34" charset="0"/>
              </a:rPr>
              <a:t> -  </a:t>
            </a:r>
            <a:r>
              <a:rPr lang="he-IL" sz="1600" dirty="0" err="1">
                <a:latin typeface="Calibri" panose="020F0502020204030204" pitchFamily="34" charset="0"/>
                <a:cs typeface="Calibri" panose="020F0502020204030204" pitchFamily="34" charset="0"/>
              </a:rPr>
              <a:t>טרנזקציה</a:t>
            </a:r>
            <a:r>
              <a:rPr lang="he-IL" sz="1600" dirty="0">
                <a:latin typeface="Calibri" panose="020F0502020204030204" pitchFamily="34" charset="0"/>
                <a:cs typeface="Calibri" panose="020F0502020204030204" pitchFamily="34" charset="0"/>
              </a:rPr>
              <a:t> – יחידת עבודה שמתבצעת מול מסד נתונים הכוללת שינוי/ עדכון/ הוספה של רשומות </a:t>
            </a:r>
            <a:r>
              <a:rPr lang="he-IL" sz="1600" dirty="0" err="1">
                <a:latin typeface="Calibri" panose="020F0502020204030204" pitchFamily="34" charset="0"/>
                <a:cs typeface="Calibri" panose="020F0502020204030204" pitchFamily="34" charset="0"/>
              </a:rPr>
              <a:t>וכו</a:t>
            </a:r>
            <a:r>
              <a:rPr lang="he-IL" sz="1600" dirty="0">
                <a:latin typeface="Calibri" panose="020F0502020204030204" pitchFamily="34" charset="0"/>
                <a:cs typeface="Calibri" panose="020F0502020204030204" pitchFamily="34" charset="0"/>
              </a:rPr>
              <a:t>. באופן מעשי, </a:t>
            </a:r>
            <a:r>
              <a:rPr lang="he-IL" sz="1600" dirty="0" err="1">
                <a:latin typeface="Calibri" panose="020F0502020204030204" pitchFamily="34" charset="0"/>
                <a:cs typeface="Calibri" panose="020F0502020204030204" pitchFamily="34" charset="0"/>
              </a:rPr>
              <a:t>טרנזקציה</a:t>
            </a:r>
            <a:r>
              <a:rPr lang="he-IL" sz="1600" dirty="0">
                <a:latin typeface="Calibri" panose="020F0502020204030204" pitchFamily="34" charset="0"/>
                <a:cs typeface="Calibri" panose="020F0502020204030204" pitchFamily="34" charset="0"/>
              </a:rPr>
              <a:t> תכלול בד"כ מספר שאילתות שיבוצעו כיחידה אחת.</a:t>
            </a:r>
            <a:br>
              <a:rPr lang="en-US" sz="1600" dirty="0">
                <a:latin typeface="Calibri" panose="020F0502020204030204" pitchFamily="34" charset="0"/>
                <a:cs typeface="Calibri" panose="020F0502020204030204" pitchFamily="34" charset="0"/>
              </a:rPr>
            </a:br>
            <a:r>
              <a:rPr lang="he-IL" sz="1600" dirty="0" err="1">
                <a:latin typeface="Calibri" panose="020F0502020204030204" pitchFamily="34" charset="0"/>
                <a:cs typeface="Calibri" panose="020F0502020204030204" pitchFamily="34" charset="0"/>
              </a:rPr>
              <a:t>טרנזקציה</a:t>
            </a:r>
            <a:r>
              <a:rPr lang="he-IL" sz="1600" dirty="0">
                <a:latin typeface="Calibri" panose="020F0502020204030204" pitchFamily="34" charset="0"/>
                <a:cs typeface="Calibri" panose="020F0502020204030204" pitchFamily="34" charset="0"/>
              </a:rPr>
              <a:t> קיימת רק ב</a:t>
            </a:r>
            <a:r>
              <a:rPr lang="en-US" sz="1600" dirty="0">
                <a:latin typeface="Calibri" panose="020F0502020204030204" pitchFamily="34" charset="0"/>
                <a:cs typeface="Calibri" panose="020F0502020204030204" pitchFamily="34" charset="0"/>
              </a:rPr>
              <a:t>SQL </a:t>
            </a:r>
            <a:r>
              <a:rPr lang="he-IL" sz="1600" dirty="0">
                <a:latin typeface="Calibri" panose="020F0502020204030204" pitchFamily="34" charset="0"/>
                <a:cs typeface="Calibri" panose="020F0502020204030204" pitchFamily="34" charset="0"/>
              </a:rPr>
              <a:t> ולא ב </a:t>
            </a:r>
            <a:r>
              <a:rPr lang="en-US" sz="1600" dirty="0">
                <a:latin typeface="Calibri" panose="020F0502020204030204" pitchFamily="34" charset="0"/>
                <a:cs typeface="Calibri" panose="020F0502020204030204" pitchFamily="34" charset="0"/>
              </a:rPr>
              <a:t>MongoDB</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ACID</a:t>
            </a: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Atomicity</a:t>
            </a:r>
            <a:r>
              <a:rPr lang="he-IL" sz="1600" dirty="0">
                <a:latin typeface="Calibri" panose="020F0502020204030204" pitchFamily="34" charset="0"/>
                <a:cs typeface="Calibri" panose="020F0502020204030204" pitchFamily="34" charset="0"/>
              </a:rPr>
              <a:t> – </a:t>
            </a:r>
            <a:r>
              <a:rPr lang="he-IL" sz="1600" dirty="0" err="1">
                <a:latin typeface="Calibri" panose="020F0502020204030204" pitchFamily="34" charset="0"/>
                <a:cs typeface="Calibri" panose="020F0502020204030204" pitchFamily="34" charset="0"/>
              </a:rPr>
              <a:t>הטרנזקציה</a:t>
            </a:r>
            <a:r>
              <a:rPr lang="he-IL" sz="1600" dirty="0">
                <a:latin typeface="Calibri" panose="020F0502020204030204" pitchFamily="34" charset="0"/>
                <a:cs typeface="Calibri" panose="020F0502020204030204" pitchFamily="34" charset="0"/>
              </a:rPr>
              <a:t> מתבצעת כפעולה אטומית, אם </a:t>
            </a:r>
            <a:r>
              <a:rPr lang="he-IL" sz="1600" dirty="0" err="1">
                <a:latin typeface="Calibri" panose="020F0502020204030204" pitchFamily="34" charset="0"/>
                <a:cs typeface="Calibri" panose="020F0502020204030204" pitchFamily="34" charset="0"/>
              </a:rPr>
              <a:t>הכל</a:t>
            </a:r>
            <a:r>
              <a:rPr lang="he-IL" sz="1600" dirty="0">
                <a:latin typeface="Calibri" panose="020F0502020204030204" pitchFamily="34" charset="0"/>
                <a:cs typeface="Calibri" panose="020F0502020204030204" pitchFamily="34" charset="0"/>
              </a:rPr>
              <a:t> הצליח, כל </a:t>
            </a:r>
            <a:r>
              <a:rPr lang="he-IL" sz="1600" dirty="0" err="1">
                <a:latin typeface="Calibri" panose="020F0502020204030204" pitchFamily="34" charset="0"/>
                <a:cs typeface="Calibri" panose="020F0502020204030204" pitchFamily="34" charset="0"/>
              </a:rPr>
              <a:t>הטרנזקציה</a:t>
            </a:r>
            <a:r>
              <a:rPr lang="he-IL" sz="1600" dirty="0">
                <a:latin typeface="Calibri" panose="020F0502020204030204" pitchFamily="34" charset="0"/>
                <a:cs typeface="Calibri" panose="020F0502020204030204" pitchFamily="34" charset="0"/>
              </a:rPr>
              <a:t> תבוצע, אחרת כל </a:t>
            </a:r>
            <a:r>
              <a:rPr lang="he-IL" sz="1600" dirty="0" err="1">
                <a:latin typeface="Calibri" panose="020F0502020204030204" pitchFamily="34" charset="0"/>
                <a:cs typeface="Calibri" panose="020F0502020204030204" pitchFamily="34" charset="0"/>
              </a:rPr>
              <a:t>הטרנזקציה</a:t>
            </a:r>
            <a:r>
              <a:rPr lang="he-IL" sz="1600" dirty="0">
                <a:latin typeface="Calibri" panose="020F0502020204030204" pitchFamily="34" charset="0"/>
                <a:cs typeface="Calibri" panose="020F0502020204030204" pitchFamily="34" charset="0"/>
              </a:rPr>
              <a:t> לא תבוצע. </a:t>
            </a:r>
            <a:r>
              <a:rPr lang="en-US" sz="1600" b="1" dirty="0">
                <a:latin typeface="Calibri" panose="020F0502020204030204" pitchFamily="34" charset="0"/>
                <a:cs typeface="Calibri" panose="020F0502020204030204" pitchFamily="34" charset="0"/>
              </a:rPr>
              <a:t>Consistency</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 עקביות – מבטיח שמצב הנתונים משנה את המצבים כראוי לאחר ביצוע פעולה בהצלחה. </a:t>
            </a:r>
            <a:r>
              <a:rPr lang="en-US" sz="1600" b="1" dirty="0">
                <a:latin typeface="Calibri" panose="020F0502020204030204" pitchFamily="34" charset="0"/>
                <a:cs typeface="Calibri" panose="020F0502020204030204" pitchFamily="34" charset="0"/>
              </a:rPr>
              <a:t>Isolation</a:t>
            </a:r>
            <a:r>
              <a:rPr lang="he-IL" sz="1600" dirty="0">
                <a:latin typeface="Calibri" panose="020F0502020204030204" pitchFamily="34" charset="0"/>
                <a:cs typeface="Calibri" panose="020F0502020204030204" pitchFamily="34" charset="0"/>
              </a:rPr>
              <a:t> –הפרדה - מאפשר לעסקאות לפעול באופן עצמאי ושקוף זו לזו. </a:t>
            </a:r>
            <a:r>
              <a:rPr lang="en-US" sz="1600" b="1" dirty="0">
                <a:latin typeface="Calibri" panose="020F0502020204030204" pitchFamily="34" charset="0"/>
                <a:cs typeface="Calibri" panose="020F0502020204030204" pitchFamily="34" charset="0"/>
              </a:rPr>
              <a:t>Durability</a:t>
            </a:r>
            <a:r>
              <a:rPr lang="he-IL" sz="1600" dirty="0">
                <a:latin typeface="Calibri" panose="020F0502020204030204" pitchFamily="34" charset="0"/>
                <a:cs typeface="Calibri" panose="020F0502020204030204" pitchFamily="34" charset="0"/>
              </a:rPr>
              <a:t> – עמידות, המשכיות –מאפשרת המשכיות של השרת לאחר ביצוע </a:t>
            </a:r>
            <a:r>
              <a:rPr lang="he-IL" sz="1600" dirty="0" err="1">
                <a:latin typeface="Calibri" panose="020F0502020204030204" pitchFamily="34" charset="0"/>
                <a:cs typeface="Calibri" panose="020F0502020204030204" pitchFamily="34" charset="0"/>
              </a:rPr>
              <a:t>הטרנזקציה</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כל התנאים האלה חייבים להתקיים </a:t>
            </a:r>
            <a:r>
              <a:rPr lang="he-IL" sz="1600" dirty="0" err="1">
                <a:latin typeface="Calibri" panose="020F0502020204030204" pitchFamily="34" charset="0"/>
                <a:cs typeface="Calibri" panose="020F0502020204030204" pitchFamily="34" charset="0"/>
              </a:rPr>
              <a:t>בטרנזקציה</a:t>
            </a:r>
            <a:r>
              <a:rPr lang="he-IL" sz="1600" dirty="0">
                <a:latin typeface="Calibri" panose="020F0502020204030204" pitchFamily="34" charset="0"/>
                <a:cs typeface="Calibri" panose="020F0502020204030204" pitchFamily="34" charset="0"/>
              </a:rPr>
              <a:t> של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Agile</a:t>
            </a:r>
            <a:r>
              <a:rPr lang="he-IL" sz="1600" dirty="0">
                <a:latin typeface="Calibri" panose="020F0502020204030204" pitchFamily="34" charset="0"/>
                <a:cs typeface="Calibri" panose="020F0502020204030204" pitchFamily="34" charset="0"/>
              </a:rPr>
              <a:t> – מודל פיתוח תכנה מהיר וגמיש (מקובל מאד כיום), מטרתו ליצור פיתוח תכנה בזמן מהיר מתוך הנחה שקיים יותר ממחזור אחד של פיתוח וכמובן האפיונים משתנים לאורך כל הדרך במהלך בפיתוח. במודל זה</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צוותי הפיתוח והבדיקות עובדים במקביל.</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עבודה עם מודל זה מתאפשרת רק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כיוון שב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 חייבים קודם לאפיין ולבנות את מסד הנתונים, הטבלאות </a:t>
            </a:r>
            <a:r>
              <a:rPr lang="he-IL" sz="1600" dirty="0" err="1">
                <a:latin typeface="Calibri" panose="020F0502020204030204" pitchFamily="34" charset="0"/>
                <a:cs typeface="Calibri" panose="020F0502020204030204" pitchFamily="34" charset="0"/>
              </a:rPr>
              <a:t>וכו</a:t>
            </a:r>
            <a:r>
              <a:rPr lang="he-IL" sz="1600" dirty="0">
                <a:latin typeface="Calibri" panose="020F0502020204030204" pitchFamily="34" charset="0"/>
                <a:cs typeface="Calibri" panose="020F0502020204030204" pitchFamily="34" charset="0"/>
              </a:rPr>
              <a:t>, להכניס מידע ורק אז אפשר להתחיל לבדוק.</a:t>
            </a:r>
            <a:br>
              <a:rPr lang="en-US" sz="1600" dirty="0">
                <a:latin typeface="Calibri" panose="020F0502020204030204" pitchFamily="34" charset="0"/>
                <a:cs typeface="Calibri" panose="020F0502020204030204" pitchFamily="34" charset="0"/>
              </a:rPr>
            </a:b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1C1F6A93-2890-48F4-8A48-C9E5A7E2813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02407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EEEA48-FC4F-4CB4-BDB1-A46CF603B505}"/>
              </a:ext>
            </a:extLst>
          </p:cNvPr>
          <p:cNvSpPr>
            <a:spLocks noGrp="1"/>
          </p:cNvSpPr>
          <p:nvPr>
            <p:ph type="title"/>
          </p:nvPr>
        </p:nvSpPr>
        <p:spPr/>
        <p:txBody>
          <a:bodyPr/>
          <a:lstStyle/>
          <a:p>
            <a:r>
              <a:rPr lang="en-US" dirty="0"/>
              <a:t>Mongo DB VS SQL Server - Summarize</a:t>
            </a:r>
            <a:endParaRPr lang="he-IL" dirty="0"/>
          </a:p>
        </p:txBody>
      </p:sp>
      <p:sp>
        <p:nvSpPr>
          <p:cNvPr id="3" name="מציין מיקום תוכן 2">
            <a:extLst>
              <a:ext uri="{FF2B5EF4-FFF2-40B4-BE49-F238E27FC236}">
                <a16:creationId xmlns:a16="http://schemas.microsoft.com/office/drawing/2014/main" id="{59B04A06-145A-4DFF-98F9-8E41A4B8D47C}"/>
              </a:ext>
            </a:extLst>
          </p:cNvPr>
          <p:cNvSpPr>
            <a:spLocks noGrp="1"/>
          </p:cNvSpPr>
          <p:nvPr>
            <p:ph idx="1"/>
          </p:nvPr>
        </p:nvSpPr>
        <p:spPr/>
        <p:txBody>
          <a:bodyPr>
            <a:normAutofit lnSpcReduction="10000"/>
          </a:bodyPr>
          <a:lstStyle/>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Scalability</a:t>
            </a:r>
            <a:r>
              <a:rPr lang="he-IL" sz="1600" dirty="0">
                <a:latin typeface="Calibri" panose="020F0502020204030204" pitchFamily="34" charset="0"/>
                <a:cs typeface="Calibri" panose="020F0502020204030204" pitchFamily="34" charset="0"/>
              </a:rPr>
              <a:t> - הרחבה.</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vertical</a:t>
            </a:r>
            <a:r>
              <a:rPr lang="he-IL" sz="1600" dirty="0">
                <a:latin typeface="Calibri" panose="020F0502020204030204" pitchFamily="34" charset="0"/>
                <a:cs typeface="Calibri" panose="020F0502020204030204" pitchFamily="34" charset="0"/>
              </a:rPr>
              <a:t> – שכפול,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Vertical</a:t>
            </a:r>
            <a:r>
              <a:rPr lang="he-IL" sz="1600" dirty="0">
                <a:latin typeface="Calibri" panose="020F0502020204030204" pitchFamily="34" charset="0"/>
                <a:cs typeface="Calibri" panose="020F0502020204030204" pitchFamily="34" charset="0"/>
              </a:rPr>
              <a:t>- שכפול + </a:t>
            </a:r>
            <a:r>
              <a:rPr lang="en-US" sz="1600" dirty="0">
                <a:latin typeface="Calibri" panose="020F0502020204030204" pitchFamily="34" charset="0"/>
                <a:cs typeface="Calibri" panose="020F0502020204030204" pitchFamily="34" charset="0"/>
              </a:rPr>
              <a:t>Horizonal</a:t>
            </a:r>
            <a:r>
              <a:rPr lang="he-IL" sz="1600" dirty="0">
                <a:latin typeface="Calibri" panose="020F0502020204030204" pitchFamily="34" charset="0"/>
                <a:cs typeface="Calibri" panose="020F0502020204030204" pitchFamily="34" charset="0"/>
              </a:rPr>
              <a:t> – פריסת הנתונים למספר שרתים שעובדים כיחידה אחת (פורט לעייל).</a:t>
            </a: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Map reduce</a:t>
            </a:r>
            <a:r>
              <a:rPr lang="he-IL" sz="1600" b="1"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היכולת לעבוד עם </a:t>
            </a:r>
            <a:r>
              <a:rPr lang="en-US" sz="1600" dirty="0">
                <a:latin typeface="Calibri" panose="020F0502020204030204" pitchFamily="34" charset="0"/>
                <a:cs typeface="Calibri" panose="020F0502020204030204" pitchFamily="34" charset="0"/>
              </a:rPr>
              <a:t>Key-Value</a:t>
            </a:r>
            <a:r>
              <a:rPr lang="he-IL" sz="1600" dirty="0">
                <a:latin typeface="Calibri" panose="020F0502020204030204" pitchFamily="34" charset="0"/>
                <a:cs typeface="Calibri" panose="020F0502020204030204" pitchFamily="34" charset="0"/>
              </a:rPr>
              <a:t> – קיימת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ולא 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Secondary index</a:t>
            </a:r>
            <a:r>
              <a:rPr lang="he-IL" sz="1600" dirty="0">
                <a:latin typeface="Calibri" panose="020F0502020204030204" pitchFamily="34" charset="0"/>
                <a:cs typeface="Calibri" panose="020F0502020204030204" pitchFamily="34" charset="0"/>
              </a:rPr>
              <a:t> – אינדקס משני – יצירת אינדקס לשדה שאינו מפתח ראשי. המטרה היא לאפשר דרך גישה יעילה לרשומות במסד נתונים וכך לשפר ביצועים. קיים גם 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 וגם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a:t>
            </a: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Trigger</a:t>
            </a:r>
            <a:r>
              <a:rPr lang="he-IL" sz="1600" dirty="0">
                <a:latin typeface="Calibri" panose="020F0502020204030204" pitchFamily="34" charset="0"/>
                <a:cs typeface="Calibri" panose="020F0502020204030204" pitchFamily="34" charset="0"/>
              </a:rPr>
              <a:t> - פרוצדורה במסד נתונים אשר מופעלת באופן אוטומטי בכל פעם שמתרחש אירוע מיוחד במסד הנתונים. לדוגמא, ניתן להפעיל טריגר כאשר שורה מוכנסת לטבלה שצוינה או כאשר עמודות טבלה מסוימות מתעדכנות. (ישנם גם טריגרים שמופעלים ע"י תזמון בשעה מסוימת – </a:t>
            </a:r>
            <a:r>
              <a:rPr lang="en-US" sz="1600" dirty="0">
                <a:latin typeface="Calibri" panose="020F0502020204030204" pitchFamily="34" charset="0"/>
                <a:cs typeface="Calibri" panose="020F0502020204030204" pitchFamily="34" charset="0"/>
              </a:rPr>
              <a:t>scheduled</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ב </a:t>
            </a:r>
            <a:r>
              <a:rPr lang="en-US" sz="1600" dirty="0">
                <a:latin typeface="Calibri" panose="020F0502020204030204" pitchFamily="34" charset="0"/>
                <a:cs typeface="Calibri" panose="020F0502020204030204" pitchFamily="34" charset="0"/>
              </a:rPr>
              <a:t>SQL</a:t>
            </a:r>
            <a:r>
              <a:rPr lang="he-IL" sz="1600" dirty="0">
                <a:latin typeface="Calibri" panose="020F0502020204030204" pitchFamily="34" charset="0"/>
                <a:cs typeface="Calibri" panose="020F0502020204030204" pitchFamily="34" charset="0"/>
              </a:rPr>
              <a:t> זה מאד מפותח וניתן לבצע בו </a:t>
            </a:r>
            <a:r>
              <a:rPr lang="en-US" sz="1600" dirty="0">
                <a:latin typeface="Calibri" panose="020F0502020204030204" pitchFamily="34" charset="0"/>
                <a:cs typeface="Calibri" panose="020F0502020204030204" pitchFamily="34" charset="0"/>
              </a:rPr>
              <a:t>triggers</a:t>
            </a:r>
            <a:r>
              <a:rPr lang="he-IL" sz="1600" dirty="0">
                <a:latin typeface="Calibri" panose="020F0502020204030204" pitchFamily="34" charset="0"/>
                <a:cs typeface="Calibri" panose="020F0502020204030204" pitchFamily="34" charset="0"/>
              </a:rPr>
              <a:t> מכמה סוגים,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כיום האפשרות הזאת קיימת גם.</a:t>
            </a:r>
          </a:p>
          <a:p>
            <a:pPr marL="0" indent="0">
              <a:buNone/>
            </a:pPr>
            <a:r>
              <a:rPr lang="he-IL"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Concurrency</a:t>
            </a:r>
            <a:r>
              <a:rPr lang="he-IL" sz="1600" dirty="0">
                <a:latin typeface="Calibri" panose="020F0502020204030204" pitchFamily="34" charset="0"/>
                <a:cs typeface="Calibri" panose="020F0502020204030204" pitchFamily="34" charset="0"/>
              </a:rPr>
              <a:t> – הנכונות של הנתונים, המידע המדויק –ב </a:t>
            </a:r>
            <a:r>
              <a:rPr lang="en-US" sz="1600" dirty="0">
                <a:latin typeface="Calibri" panose="020F0502020204030204" pitchFamily="34" charset="0"/>
                <a:cs typeface="Calibri" panose="020F0502020204030204" pitchFamily="34" charset="0"/>
              </a:rPr>
              <a:t> SQL</a:t>
            </a:r>
            <a:r>
              <a:rPr lang="he-IL" sz="1600" dirty="0">
                <a:latin typeface="Calibri" panose="020F0502020204030204" pitchFamily="34" charset="0"/>
                <a:cs typeface="Calibri" panose="020F0502020204030204" pitchFamily="34" charset="0"/>
              </a:rPr>
              <a:t>יש </a:t>
            </a:r>
            <a:r>
              <a:rPr lang="en-US" sz="1600" dirty="0">
                <a:latin typeface="Calibri" panose="020F0502020204030204" pitchFamily="34" charset="0"/>
                <a:cs typeface="Calibri" panose="020F0502020204030204" pitchFamily="34" charset="0"/>
              </a:rPr>
              <a:t>Concurrency</a:t>
            </a:r>
            <a:r>
              <a:rPr lang="he-IL" sz="1600" dirty="0">
                <a:latin typeface="Calibri" panose="020F0502020204030204" pitchFamily="34" charset="0"/>
                <a:cs typeface="Calibri" panose="020F0502020204030204" pitchFamily="34" charset="0"/>
              </a:rPr>
              <a:t> גבוה, יש </a:t>
            </a:r>
            <a:r>
              <a:rPr lang="en-US" sz="1600" dirty="0">
                <a:latin typeface="Calibri" panose="020F0502020204030204" pitchFamily="34" charset="0"/>
                <a:cs typeface="Calibri" panose="020F0502020204030204" pitchFamily="34" charset="0"/>
              </a:rPr>
              <a:t>integrity</a:t>
            </a:r>
            <a:r>
              <a:rPr lang="he-IL" sz="1600" dirty="0">
                <a:latin typeface="Calibri" panose="020F0502020204030204" pitchFamily="34" charset="0"/>
                <a:cs typeface="Calibri" panose="020F0502020204030204" pitchFamily="34" charset="0"/>
              </a:rPr>
              <a:t> – אמינות, אחידות ותאימות. ב </a:t>
            </a:r>
            <a:r>
              <a:rPr lang="en-US" sz="1600" dirty="0">
                <a:latin typeface="Calibri" panose="020F0502020204030204" pitchFamily="34" charset="0"/>
                <a:cs typeface="Calibri" panose="020F0502020204030204" pitchFamily="34" charset="0"/>
              </a:rPr>
              <a:t>Mongo DB</a:t>
            </a:r>
            <a:r>
              <a:rPr lang="he-IL" sz="1600" dirty="0">
                <a:latin typeface="Calibri" panose="020F0502020204030204" pitchFamily="34" charset="0"/>
                <a:cs typeface="Calibri" panose="020F0502020204030204" pitchFamily="34" charset="0"/>
              </a:rPr>
              <a:t> אין את זה.</a:t>
            </a: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C496E1F4-F51B-4D54-8DB2-BC686D3888A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528829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8CC2AC-5424-4F00-9FD3-E64F4425724F}"/>
              </a:ext>
            </a:extLst>
          </p:cNvPr>
          <p:cNvSpPr>
            <a:spLocks noGrp="1"/>
          </p:cNvSpPr>
          <p:nvPr>
            <p:ph type="title"/>
          </p:nvPr>
        </p:nvSpPr>
        <p:spPr/>
        <p:txBody>
          <a:bodyPr/>
          <a:lstStyle/>
          <a:p>
            <a:r>
              <a:rPr lang="en-US" dirty="0"/>
              <a:t>Mongo DB VS SQL Server - Summarize</a:t>
            </a:r>
            <a:endParaRPr lang="he-IL" dirty="0"/>
          </a:p>
        </p:txBody>
      </p:sp>
      <p:sp>
        <p:nvSpPr>
          <p:cNvPr id="3" name="מציין מיקום תוכן 2">
            <a:extLst>
              <a:ext uri="{FF2B5EF4-FFF2-40B4-BE49-F238E27FC236}">
                <a16:creationId xmlns:a16="http://schemas.microsoft.com/office/drawing/2014/main" id="{144380D2-B807-4647-91A1-CD1059CA6A7E}"/>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Operating System*</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כיום גם ב </a:t>
            </a:r>
            <a:r>
              <a:rPr lang="en-US" dirty="0">
                <a:latin typeface="Calibri" panose="020F0502020204030204" pitchFamily="34" charset="0"/>
                <a:cs typeface="Calibri" panose="020F0502020204030204" pitchFamily="34" charset="0"/>
              </a:rPr>
              <a:t>SQL</a:t>
            </a:r>
            <a:r>
              <a:rPr lang="he-IL" dirty="0">
                <a:latin typeface="Calibri" panose="020F0502020204030204" pitchFamily="34" charset="0"/>
                <a:cs typeface="Calibri" panose="020F0502020204030204" pitchFamily="34" charset="0"/>
              </a:rPr>
              <a:t> יש תמיכה בלינוקס (</a:t>
            </a:r>
            <a:r>
              <a:rPr lang="en-US" dirty="0">
                <a:latin typeface="Calibri" panose="020F0502020204030204" pitchFamily="34" charset="0"/>
                <a:cs typeface="Calibri" panose="020F0502020204030204" pitchFamily="34" charset="0"/>
              </a:rPr>
              <a:t>Mongo DB</a:t>
            </a:r>
            <a:r>
              <a:rPr lang="he-IL" dirty="0">
                <a:latin typeface="Calibri" panose="020F0502020204030204" pitchFamily="34" charset="0"/>
                <a:cs typeface="Calibri" panose="020F0502020204030204" pitchFamily="34" charset="0"/>
              </a:rPr>
              <a:t> פותחה מלכתחילה עבור מערכות הפעלה שונות).</a:t>
            </a:r>
          </a:p>
          <a:p>
            <a:pPr marL="0" indent="0">
              <a:buNone/>
            </a:pPr>
            <a:r>
              <a:rPr lang="he-IL"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Drivers</a:t>
            </a:r>
            <a:r>
              <a:rPr lang="he-IL"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database driver</a:t>
            </a:r>
            <a:r>
              <a:rPr lang="he-IL" dirty="0">
                <a:latin typeface="Calibri" panose="020F0502020204030204" pitchFamily="34" charset="0"/>
                <a:cs typeface="Calibri" panose="020F0502020204030204" pitchFamily="34" charset="0"/>
              </a:rPr>
              <a:t> הוא תכנת מחשב המיישמת פרוטוקול עבור חיבור למסד נתונים. ה </a:t>
            </a:r>
            <a:r>
              <a:rPr lang="en-US" dirty="0">
                <a:latin typeface="Calibri" panose="020F0502020204030204" pitchFamily="34" charset="0"/>
                <a:cs typeface="Calibri" panose="020F0502020204030204" pitchFamily="34" charset="0"/>
              </a:rPr>
              <a:t>driver</a:t>
            </a:r>
            <a:r>
              <a:rPr lang="he-IL" dirty="0">
                <a:latin typeface="Calibri" panose="020F0502020204030204" pitchFamily="34" charset="0"/>
                <a:cs typeface="Calibri" panose="020F0502020204030204" pitchFamily="34" charset="0"/>
              </a:rPr>
              <a:t> פועל כמו מתאם המחבר ממשק </a:t>
            </a:r>
            <a:r>
              <a:rPr lang="he-IL" dirty="0" err="1">
                <a:latin typeface="Calibri" panose="020F0502020204030204" pitchFamily="34" charset="0"/>
                <a:cs typeface="Calibri" panose="020F0502020204030204" pitchFamily="34" charset="0"/>
              </a:rPr>
              <a:t>ג'נרי</a:t>
            </a:r>
            <a:r>
              <a:rPr lang="he-IL" dirty="0">
                <a:latin typeface="Calibri" panose="020F0502020204030204" pitchFamily="34" charset="0"/>
                <a:cs typeface="Calibri" panose="020F0502020204030204" pitchFamily="34" charset="0"/>
              </a:rPr>
              <a:t> למימוש ספציפי של ספק מסד הנתונים.</a:t>
            </a:r>
          </a:p>
          <a:p>
            <a:pPr marL="0" indent="0">
              <a:buNone/>
            </a:pPr>
            <a:r>
              <a:rPr lang="he-IL"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XML Support</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היכולת למפות את הנתונים ל </a:t>
            </a:r>
            <a:r>
              <a:rPr lang="en-US" dirty="0">
                <a:latin typeface="Calibri" panose="020F0502020204030204" pitchFamily="34" charset="0"/>
                <a:cs typeface="Calibri" panose="020F0502020204030204" pitchFamily="34" charset="0"/>
              </a:rPr>
              <a:t>XML</a:t>
            </a:r>
            <a:r>
              <a:rPr lang="he-IL" dirty="0">
                <a:latin typeface="Calibri" panose="020F0502020204030204" pitchFamily="34" charset="0"/>
                <a:cs typeface="Calibri" panose="020F0502020204030204" pitchFamily="34" charset="0"/>
              </a:rPr>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64E30F9E-EDF4-41EA-8F3C-B9E6CDCAF532}"/>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233849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6A21AF-B4CF-4CD1-97BD-E4DDC22F1E78}"/>
              </a:ext>
            </a:extLst>
          </p:cNvPr>
          <p:cNvSpPr>
            <a:spLocks noGrp="1"/>
          </p:cNvSpPr>
          <p:nvPr>
            <p:ph type="title"/>
          </p:nvPr>
        </p:nvSpPr>
        <p:spPr/>
        <p:txBody>
          <a:bodyPr/>
          <a:lstStyle/>
          <a:p>
            <a:r>
              <a:rPr lang="en-US" dirty="0"/>
              <a:t>Mongo DB Atlas</a:t>
            </a:r>
            <a:endParaRPr lang="he-IL" dirty="0"/>
          </a:p>
        </p:txBody>
      </p:sp>
      <p:sp>
        <p:nvSpPr>
          <p:cNvPr id="3" name="מציין מיקום תוכן 2">
            <a:extLst>
              <a:ext uri="{FF2B5EF4-FFF2-40B4-BE49-F238E27FC236}">
                <a16:creationId xmlns:a16="http://schemas.microsoft.com/office/drawing/2014/main" id="{2554DC37-4DCA-477F-AC58-0109FF6DE1C7}"/>
              </a:ext>
            </a:extLst>
          </p:cNvPr>
          <p:cNvSpPr>
            <a:spLocks noGrp="1"/>
          </p:cNvSpPr>
          <p:nvPr>
            <p:ph idx="1"/>
          </p:nvPr>
        </p:nvSpPr>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Database as a Service (DBaaS)</a:t>
            </a:r>
            <a:r>
              <a:rPr lang="he-IL" dirty="0">
                <a:latin typeface="Calibri" panose="020F0502020204030204" pitchFamily="34" charset="0"/>
                <a:cs typeface="Calibri" panose="020F0502020204030204" pitchFamily="34" charset="0"/>
              </a:rPr>
              <a:t> הוא שירות המאפשר להגדיר, לפרוס ולהרחיב מסד נתונים מבלי לדאוג לגבי חומרה פיזית מקומית, עדכוני תוכנה ופרטי ההגדרה לביצועים.</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 </a:t>
            </a:r>
            <a:r>
              <a:rPr lang="en-US" dirty="0">
                <a:latin typeface="Calibri" panose="020F0502020204030204" pitchFamily="34" charset="0"/>
                <a:cs typeface="Calibri" panose="020F0502020204030204" pitchFamily="34" charset="0"/>
              </a:rPr>
              <a:t>DBaaS</a:t>
            </a:r>
            <a:r>
              <a:rPr lang="he-IL" dirty="0">
                <a:latin typeface="Calibri" panose="020F0502020204030204" pitchFamily="34" charset="0"/>
                <a:cs typeface="Calibri" panose="020F0502020204030204" pitchFamily="34" charset="0"/>
              </a:rPr>
              <a:t> ספק ענן עושה את כל הדברים האלה ומה שנותר הוא רק להתחיל לעבוד...</a:t>
            </a:r>
          </a:p>
          <a:p>
            <a:pPr marL="0" indent="0">
              <a:buNone/>
            </a:pPr>
            <a:r>
              <a:rPr lang="en-US" dirty="0">
                <a:latin typeface="Calibri" panose="020F0502020204030204" pitchFamily="34" charset="0"/>
                <a:cs typeface="Calibri" panose="020F0502020204030204" pitchFamily="34" charset="0"/>
              </a:rPr>
              <a:t>MongoDB Atlas </a:t>
            </a:r>
            <a:r>
              <a:rPr lang="he-IL" dirty="0">
                <a:latin typeface="Calibri" panose="020F0502020204030204" pitchFamily="34" charset="0"/>
                <a:cs typeface="Calibri" panose="020F0502020204030204" pitchFamily="34" charset="0"/>
              </a:rPr>
              <a:t> הוא מסד נתונים המנוהל במלואו בענן המטפל בכל המורכבות של פריסה וניהול של מסד הנתונים בספק שירותי הענן לפי בחירת המשתמש (</a:t>
            </a:r>
            <a:r>
              <a:rPr lang="en-US" dirty="0">
                <a:latin typeface="Calibri" panose="020F0502020204030204" pitchFamily="34" charset="0"/>
                <a:cs typeface="Calibri" panose="020F0502020204030204" pitchFamily="34" charset="0"/>
              </a:rPr>
              <a:t>AWS, Azure, GCP</a:t>
            </a: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MongoDB Atlas </a:t>
            </a:r>
            <a:r>
              <a:rPr lang="he-IL" dirty="0">
                <a:latin typeface="Calibri" panose="020F0502020204030204" pitchFamily="34" charset="0"/>
                <a:cs typeface="Calibri" panose="020F0502020204030204" pitchFamily="34" charset="0"/>
              </a:rPr>
              <a:t> היא הדרך הטובה ביותר לפרוס, להפעיל ולהרחיב את </a:t>
            </a:r>
            <a:r>
              <a:rPr lang="en-US" dirty="0">
                <a:latin typeface="Calibri" panose="020F0502020204030204" pitchFamily="34" charset="0"/>
                <a:cs typeface="Calibri" panose="020F0502020204030204" pitchFamily="34" charset="0"/>
              </a:rPr>
              <a:t> MongoDB </a:t>
            </a:r>
            <a:r>
              <a:rPr lang="he-IL" dirty="0">
                <a:latin typeface="Calibri" panose="020F0502020204030204" pitchFamily="34" charset="0"/>
                <a:cs typeface="Calibri" panose="020F0502020204030204" pitchFamily="34" charset="0"/>
              </a:rPr>
              <a:t>בענן. עם </a:t>
            </a:r>
            <a:r>
              <a:rPr lang="en-US" dirty="0">
                <a:latin typeface="Calibri" panose="020F0502020204030204" pitchFamily="34" charset="0"/>
                <a:cs typeface="Calibri" panose="020F0502020204030204" pitchFamily="34" charset="0"/>
              </a:rPr>
              <a:t>Atlas </a:t>
            </a:r>
            <a:r>
              <a:rPr lang="he-IL" dirty="0">
                <a:latin typeface="Calibri" panose="020F0502020204030204" pitchFamily="34" charset="0"/>
                <a:cs typeface="Calibri" panose="020F0502020204030204" pitchFamily="34" charset="0"/>
              </a:rPr>
              <a:t> ניתן ליצור מסד נתונים </a:t>
            </a:r>
            <a:r>
              <a:rPr lang="en-US" dirty="0">
                <a:latin typeface="Calibri" panose="020F0502020204030204" pitchFamily="34" charset="0"/>
                <a:cs typeface="Calibri" panose="020F0502020204030204" pitchFamily="34" charset="0"/>
              </a:rPr>
              <a:t>MongoDB </a:t>
            </a:r>
            <a:r>
              <a:rPr lang="he-IL" dirty="0">
                <a:latin typeface="Calibri" panose="020F0502020204030204" pitchFamily="34" charset="0"/>
                <a:cs typeface="Calibri" panose="020F0502020204030204" pitchFamily="34" charset="0"/>
              </a:rPr>
              <a:t>שפועל בכמה לחיצות בלבד ובתוך דקות ספורות.</a:t>
            </a:r>
          </a:p>
          <a:p>
            <a:pPr marL="0" indent="0">
              <a:buNone/>
            </a:pP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AWS (Amazon Web Service), Azure (Microsoft), Google Cloud</a:t>
            </a:r>
            <a:r>
              <a:rPr lang="he-IL" dirty="0">
                <a:latin typeface="Calibri" panose="020F0502020204030204" pitchFamily="34" charset="0"/>
                <a:cs typeface="Calibri" panose="020F0502020204030204" pitchFamily="34" charset="0"/>
              </a:rPr>
              <a:t> - פלטפורמות מחשוב ענן המציעות שירותי מחשוב על גבי אינטרנט לאנשים פרטיים, גופים ממשלתיים, חברות טכנולוגיות וסטארט-אפים.</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זה כולל שרותי אחסון, מחשוב ופיתוח (תשתיות פיתוח) - מגוון יכולות טכנולוגיות למרבית האתגרים הטכנולוגיים על מנת לחסוך לחברות זמן וכסף בפיתוח הפתרונות בעצמם.</a:t>
            </a:r>
          </a:p>
        </p:txBody>
      </p:sp>
      <p:sp>
        <p:nvSpPr>
          <p:cNvPr id="4" name="מציין מיקום של מספר שקופית 3">
            <a:extLst>
              <a:ext uri="{FF2B5EF4-FFF2-40B4-BE49-F238E27FC236}">
                <a16:creationId xmlns:a16="http://schemas.microsoft.com/office/drawing/2014/main" id="{32622E6A-6BC2-4BCE-AE7C-EECE79A4775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87621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6BC46D-885A-440A-A13D-9F2CE2ED26E2}"/>
              </a:ext>
            </a:extLst>
          </p:cNvPr>
          <p:cNvSpPr>
            <a:spLocks noGrp="1"/>
          </p:cNvSpPr>
          <p:nvPr>
            <p:ph type="title"/>
          </p:nvPr>
        </p:nvSpPr>
        <p:spPr/>
        <p:txBody>
          <a:bodyPr/>
          <a:lstStyle/>
          <a:p>
            <a:r>
              <a:rPr lang="en-US" dirty="0"/>
              <a:t>Connect to Mongo DB Atlas</a:t>
            </a:r>
            <a:endParaRPr lang="he-IL" dirty="0"/>
          </a:p>
        </p:txBody>
      </p:sp>
      <p:sp>
        <p:nvSpPr>
          <p:cNvPr id="3" name="מציין מיקום תוכן 2">
            <a:extLst>
              <a:ext uri="{FF2B5EF4-FFF2-40B4-BE49-F238E27FC236}">
                <a16:creationId xmlns:a16="http://schemas.microsoft.com/office/drawing/2014/main" id="{56CF4F64-BD23-40F0-A06C-BA7091E05F0F}"/>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יצירת מסד נתונים ב </a:t>
            </a:r>
            <a:r>
              <a:rPr lang="en-US" dirty="0">
                <a:latin typeface="Calibri" panose="020F0502020204030204" pitchFamily="34" charset="0"/>
                <a:cs typeface="Calibri" panose="020F0502020204030204" pitchFamily="34" charset="0"/>
              </a:rPr>
              <a:t>Mongo Db Atlas</a:t>
            </a:r>
            <a:r>
              <a:rPr lang="he-IL" dirty="0">
                <a:latin typeface="Calibri" panose="020F0502020204030204" pitchFamily="34" charset="0"/>
                <a:cs typeface="Calibri" panose="020F0502020204030204" pitchFamily="34" charset="0"/>
              </a:rPr>
              <a:t>:</a:t>
            </a:r>
          </a:p>
          <a:p>
            <a:pPr marL="0" indent="0">
              <a:buNone/>
            </a:pPr>
            <a:r>
              <a:rPr lang="he-IL" dirty="0">
                <a:latin typeface="Calibri" panose="020F0502020204030204" pitchFamily="34" charset="0"/>
                <a:cs typeface="Calibri" panose="020F0502020204030204" pitchFamily="34" charset="0"/>
              </a:rPr>
              <a:t>פתיחת האתר של </a:t>
            </a:r>
            <a:r>
              <a:rPr lang="en-US" dirty="0">
                <a:latin typeface="Calibri" panose="020F0502020204030204" pitchFamily="34" charset="0"/>
                <a:cs typeface="Calibri" panose="020F0502020204030204" pitchFamily="34" charset="0"/>
              </a:rPr>
              <a:t>Mongo DB</a:t>
            </a: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mongodb.com</a:t>
            </a:r>
            <a:r>
              <a:rPr lang="he-IL" dirty="0">
                <a:latin typeface="Calibri" panose="020F0502020204030204" pitchFamily="34" charset="0"/>
                <a:cs typeface="Calibri" panose="020F0502020204030204" pitchFamily="34" charset="0"/>
              </a:rPr>
              <a:t>.</a:t>
            </a:r>
          </a:p>
          <a:p>
            <a:pPr marL="0" indent="0">
              <a:buNone/>
            </a:pPr>
            <a:r>
              <a:rPr lang="he-IL" dirty="0">
                <a:latin typeface="Calibri" panose="020F0502020204030204" pitchFamily="34" charset="0"/>
                <a:cs typeface="Calibri" panose="020F0502020204030204" pitchFamily="34" charset="0"/>
              </a:rPr>
              <a:t>לחיצה על ה </a:t>
            </a:r>
            <a:r>
              <a:rPr lang="en-US" dirty="0">
                <a:latin typeface="Calibri" panose="020F0502020204030204" pitchFamily="34" charset="0"/>
                <a:cs typeface="Calibri" panose="020F0502020204030204" pitchFamily="34" charset="0"/>
              </a:rPr>
              <a:t>tab</a:t>
            </a: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Precuts</a:t>
            </a:r>
            <a:r>
              <a:rPr lang="he-IL" dirty="0">
                <a:latin typeface="Calibri" panose="020F0502020204030204" pitchFamily="34" charset="0"/>
                <a:cs typeface="Calibri" panose="020F0502020204030204" pitchFamily="34" charset="0"/>
              </a:rPr>
              <a:t> ובחירת </a:t>
            </a:r>
            <a:r>
              <a:rPr lang="en-US" dirty="0">
                <a:latin typeface="Calibri" panose="020F0502020204030204" pitchFamily="34" charset="0"/>
                <a:cs typeface="Calibri" panose="020F0502020204030204" pitchFamily="34" charset="0"/>
              </a:rPr>
              <a:t>Atlas</a:t>
            </a:r>
            <a:r>
              <a:rPr lang="he-IL" dirty="0">
                <a:latin typeface="Calibri" panose="020F0502020204030204" pitchFamily="34" charset="0"/>
                <a:cs typeface="Calibri" panose="020F0502020204030204" pitchFamily="34" charset="0"/>
              </a:rPr>
              <a:t>.</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לחיצה על הכפתור </a:t>
            </a:r>
            <a:r>
              <a:rPr lang="en-US" dirty="0">
                <a:latin typeface="Calibri" panose="020F0502020204030204" pitchFamily="34" charset="0"/>
                <a:cs typeface="Calibri" panose="020F0502020204030204" pitchFamily="34" charset="0"/>
              </a:rPr>
              <a:t>Try Free</a:t>
            </a:r>
            <a:r>
              <a:rPr lang="he-IL" dirty="0">
                <a:latin typeface="Calibri" panose="020F0502020204030204" pitchFamily="34" charset="0"/>
                <a:cs typeface="Calibri" panose="020F0502020204030204" pitchFamily="34" charset="0"/>
              </a:rPr>
              <a:t>:</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74CBA85D-630D-44B1-9491-EAA74A86EFC2}"/>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תמונה 5">
            <a:extLst>
              <a:ext uri="{FF2B5EF4-FFF2-40B4-BE49-F238E27FC236}">
                <a16:creationId xmlns:a16="http://schemas.microsoft.com/office/drawing/2014/main" id="{FDDAF620-1858-4A0E-8D04-183D35509128}"/>
              </a:ext>
            </a:extLst>
          </p:cNvPr>
          <p:cNvPicPr>
            <a:picLocks noChangeAspect="1"/>
          </p:cNvPicPr>
          <p:nvPr/>
        </p:nvPicPr>
        <p:blipFill>
          <a:blip r:embed="rId2"/>
          <a:stretch>
            <a:fillRect/>
          </a:stretch>
        </p:blipFill>
        <p:spPr>
          <a:xfrm>
            <a:off x="6401641" y="5536855"/>
            <a:ext cx="3514725" cy="762000"/>
          </a:xfrm>
          <a:prstGeom prst="rect">
            <a:avLst/>
          </a:prstGeom>
        </p:spPr>
      </p:pic>
      <p:pic>
        <p:nvPicPr>
          <p:cNvPr id="7" name="תמונה 6">
            <a:extLst>
              <a:ext uri="{FF2B5EF4-FFF2-40B4-BE49-F238E27FC236}">
                <a16:creationId xmlns:a16="http://schemas.microsoft.com/office/drawing/2014/main" id="{99AC5C69-EFF0-4B5B-99BE-F2A273FE0232}"/>
              </a:ext>
            </a:extLst>
          </p:cNvPr>
          <p:cNvPicPr>
            <a:picLocks noChangeAspect="1"/>
          </p:cNvPicPr>
          <p:nvPr/>
        </p:nvPicPr>
        <p:blipFill>
          <a:blip r:embed="rId3"/>
          <a:stretch>
            <a:fillRect/>
          </a:stretch>
        </p:blipFill>
        <p:spPr>
          <a:xfrm>
            <a:off x="3327023" y="3923610"/>
            <a:ext cx="6589343" cy="776079"/>
          </a:xfrm>
          <a:prstGeom prst="rect">
            <a:avLst/>
          </a:prstGeom>
        </p:spPr>
      </p:pic>
    </p:spTree>
    <p:extLst>
      <p:ext uri="{BB962C8B-B14F-4D97-AF65-F5344CB8AC3E}">
        <p14:creationId xmlns:p14="http://schemas.microsoft.com/office/powerpoint/2010/main" val="2119420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8F7A6C-CD15-44F9-BD9B-8FDD11747320}"/>
              </a:ext>
            </a:extLst>
          </p:cNvPr>
          <p:cNvSpPr>
            <a:spLocks noGrp="1"/>
          </p:cNvSpPr>
          <p:nvPr>
            <p:ph type="title"/>
          </p:nvPr>
        </p:nvSpPr>
        <p:spPr/>
        <p:txBody>
          <a:bodyPr/>
          <a:lstStyle/>
          <a:p>
            <a:r>
              <a:rPr lang="en-US" dirty="0"/>
              <a:t>Connect to Mongo DB Atlas</a:t>
            </a:r>
            <a:endParaRPr lang="he-IL" dirty="0"/>
          </a:p>
        </p:txBody>
      </p:sp>
      <p:sp>
        <p:nvSpPr>
          <p:cNvPr id="3" name="מציין מיקום תוכן 2">
            <a:extLst>
              <a:ext uri="{FF2B5EF4-FFF2-40B4-BE49-F238E27FC236}">
                <a16:creationId xmlns:a16="http://schemas.microsoft.com/office/drawing/2014/main" id="{F06F23C8-782E-4435-88DB-2E8B38462FA9}"/>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מילוי כל הפרטים הרלוונטיים, וביצוע </a:t>
            </a:r>
            <a:r>
              <a:rPr lang="he-IL" dirty="0" err="1">
                <a:latin typeface="Calibri" panose="020F0502020204030204" pitchFamily="34" charset="0"/>
                <a:cs typeface="Calibri" panose="020F0502020204030204" pitchFamily="34" charset="0"/>
              </a:rPr>
              <a:t>וורפיקציה</a:t>
            </a:r>
            <a:r>
              <a:rPr lang="he-IL" dirty="0">
                <a:latin typeface="Calibri" panose="020F0502020204030204" pitchFamily="34" charset="0"/>
                <a:cs typeface="Calibri" panose="020F0502020204030204" pitchFamily="34" charset="0"/>
              </a:rPr>
              <a:t> במייל. </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E29EE5BA-B4F2-4408-9BB3-F1349370D210}"/>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5" name="תמונה 4">
            <a:extLst>
              <a:ext uri="{FF2B5EF4-FFF2-40B4-BE49-F238E27FC236}">
                <a16:creationId xmlns:a16="http://schemas.microsoft.com/office/drawing/2014/main" id="{7E9882AF-C2EA-4D5F-983C-71D720FB8E58}"/>
              </a:ext>
            </a:extLst>
          </p:cNvPr>
          <p:cNvPicPr>
            <a:picLocks noChangeAspect="1"/>
          </p:cNvPicPr>
          <p:nvPr/>
        </p:nvPicPr>
        <p:blipFill>
          <a:blip r:embed="rId2"/>
          <a:stretch>
            <a:fillRect/>
          </a:stretch>
        </p:blipFill>
        <p:spPr>
          <a:xfrm>
            <a:off x="914253" y="2603500"/>
            <a:ext cx="2244411" cy="3911052"/>
          </a:xfrm>
          <a:prstGeom prst="rect">
            <a:avLst/>
          </a:prstGeom>
        </p:spPr>
      </p:pic>
      <p:pic>
        <p:nvPicPr>
          <p:cNvPr id="6" name="תמונה 5">
            <a:extLst>
              <a:ext uri="{FF2B5EF4-FFF2-40B4-BE49-F238E27FC236}">
                <a16:creationId xmlns:a16="http://schemas.microsoft.com/office/drawing/2014/main" id="{87366118-DF8D-4C42-AB18-867DC65AB606}"/>
              </a:ext>
            </a:extLst>
          </p:cNvPr>
          <p:cNvPicPr>
            <a:picLocks noChangeAspect="1"/>
          </p:cNvPicPr>
          <p:nvPr/>
        </p:nvPicPr>
        <p:blipFill>
          <a:blip r:embed="rId3"/>
          <a:stretch>
            <a:fillRect/>
          </a:stretch>
        </p:blipFill>
        <p:spPr>
          <a:xfrm>
            <a:off x="3619750" y="3748601"/>
            <a:ext cx="2244411" cy="2455332"/>
          </a:xfrm>
          <a:prstGeom prst="rect">
            <a:avLst/>
          </a:prstGeom>
        </p:spPr>
      </p:pic>
      <p:pic>
        <p:nvPicPr>
          <p:cNvPr id="7" name="תמונה 6">
            <a:extLst>
              <a:ext uri="{FF2B5EF4-FFF2-40B4-BE49-F238E27FC236}">
                <a16:creationId xmlns:a16="http://schemas.microsoft.com/office/drawing/2014/main" id="{660CEC2D-3D22-45BD-A467-1C6CCE283CB3}"/>
              </a:ext>
            </a:extLst>
          </p:cNvPr>
          <p:cNvPicPr>
            <a:picLocks noChangeAspect="1"/>
          </p:cNvPicPr>
          <p:nvPr/>
        </p:nvPicPr>
        <p:blipFill>
          <a:blip r:embed="rId4"/>
          <a:stretch>
            <a:fillRect/>
          </a:stretch>
        </p:blipFill>
        <p:spPr>
          <a:xfrm>
            <a:off x="6002864" y="3462660"/>
            <a:ext cx="2806723" cy="2557139"/>
          </a:xfrm>
          <a:prstGeom prst="rect">
            <a:avLst/>
          </a:prstGeom>
        </p:spPr>
      </p:pic>
      <p:pic>
        <p:nvPicPr>
          <p:cNvPr id="8" name="תמונה 7">
            <a:extLst>
              <a:ext uri="{FF2B5EF4-FFF2-40B4-BE49-F238E27FC236}">
                <a16:creationId xmlns:a16="http://schemas.microsoft.com/office/drawing/2014/main" id="{3D9B2C46-78AD-4DF1-9A2B-C178EFD2E2C0}"/>
              </a:ext>
            </a:extLst>
          </p:cNvPr>
          <p:cNvPicPr>
            <a:picLocks noChangeAspect="1"/>
          </p:cNvPicPr>
          <p:nvPr/>
        </p:nvPicPr>
        <p:blipFill>
          <a:blip r:embed="rId5"/>
          <a:stretch>
            <a:fillRect/>
          </a:stretch>
        </p:blipFill>
        <p:spPr>
          <a:xfrm>
            <a:off x="9270673" y="3462660"/>
            <a:ext cx="2163734" cy="2557140"/>
          </a:xfrm>
          <a:prstGeom prst="rect">
            <a:avLst/>
          </a:prstGeom>
        </p:spPr>
      </p:pic>
    </p:spTree>
    <p:extLst>
      <p:ext uri="{BB962C8B-B14F-4D97-AF65-F5344CB8AC3E}">
        <p14:creationId xmlns:p14="http://schemas.microsoft.com/office/powerpoint/2010/main" val="402209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7BC0CD-5FAC-4EBF-8E1E-9196FAA55540}"/>
              </a:ext>
            </a:extLst>
          </p:cNvPr>
          <p:cNvSpPr>
            <a:spLocks noGrp="1"/>
          </p:cNvSpPr>
          <p:nvPr>
            <p:ph type="title"/>
          </p:nvPr>
        </p:nvSpPr>
        <p:spPr/>
        <p:txBody>
          <a:bodyPr/>
          <a:lstStyle/>
          <a:p>
            <a:r>
              <a:rPr lang="en-US" dirty="0"/>
              <a:t>Connect to Mongo DB Atlas</a:t>
            </a:r>
            <a:endParaRPr lang="he-IL" dirty="0"/>
          </a:p>
        </p:txBody>
      </p:sp>
      <p:sp>
        <p:nvSpPr>
          <p:cNvPr id="3" name="מציין מיקום תוכן 2">
            <a:extLst>
              <a:ext uri="{FF2B5EF4-FFF2-40B4-BE49-F238E27FC236}">
                <a16:creationId xmlns:a16="http://schemas.microsoft.com/office/drawing/2014/main" id="{64319FAB-02E0-4D35-95B0-8F55CD8EB97B}"/>
              </a:ext>
            </a:extLst>
          </p:cNvPr>
          <p:cNvSpPr>
            <a:spLocks noGrp="1"/>
          </p:cNvSpPr>
          <p:nvPr>
            <p:ph idx="1"/>
          </p:nvPr>
        </p:nvSpPr>
        <p:spPr>
          <a:xfrm>
            <a:off x="6001306" y="2603500"/>
            <a:ext cx="3979308" cy="3416300"/>
          </a:xfrm>
        </p:spPr>
        <p:txBody>
          <a:bodyPr/>
          <a:lstStyle/>
          <a:p>
            <a:pPr marL="0" indent="0">
              <a:buNone/>
            </a:pPr>
            <a:r>
              <a:rPr lang="he-IL" dirty="0">
                <a:latin typeface="Calibri" panose="020F0502020204030204" pitchFamily="34" charset="0"/>
                <a:cs typeface="Calibri" panose="020F0502020204030204" pitchFamily="34" charset="0"/>
              </a:rPr>
              <a:t>מילוי כל הפרטים הרלוונטיים:</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מהי המטרה של יצירת מסד הנתונים, איזו סוג אפליקציה את מתכננת לבנות, מהי השפה המועדפת עליך, איזה פיצ'רים מעניינים אותך....</a:t>
            </a:r>
          </a:p>
        </p:txBody>
      </p:sp>
      <p:sp>
        <p:nvSpPr>
          <p:cNvPr id="4" name="מציין מיקום של מספר שקופית 3">
            <a:extLst>
              <a:ext uri="{FF2B5EF4-FFF2-40B4-BE49-F238E27FC236}">
                <a16:creationId xmlns:a16="http://schemas.microsoft.com/office/drawing/2014/main" id="{6C2FC157-24BD-457B-A69B-A59A8BDB4DB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תמונה 5">
            <a:extLst>
              <a:ext uri="{FF2B5EF4-FFF2-40B4-BE49-F238E27FC236}">
                <a16:creationId xmlns:a16="http://schemas.microsoft.com/office/drawing/2014/main" id="{AF65AEB6-9D5E-46E8-9C5B-4D9DCD4C128E}"/>
              </a:ext>
            </a:extLst>
          </p:cNvPr>
          <p:cNvPicPr>
            <a:picLocks noChangeAspect="1"/>
          </p:cNvPicPr>
          <p:nvPr/>
        </p:nvPicPr>
        <p:blipFill>
          <a:blip r:embed="rId2"/>
          <a:stretch>
            <a:fillRect/>
          </a:stretch>
        </p:blipFill>
        <p:spPr>
          <a:xfrm>
            <a:off x="841277" y="2339944"/>
            <a:ext cx="3141576" cy="4398207"/>
          </a:xfrm>
          <a:prstGeom prst="rect">
            <a:avLst/>
          </a:prstGeom>
        </p:spPr>
      </p:pic>
    </p:spTree>
    <p:extLst>
      <p:ext uri="{BB962C8B-B14F-4D97-AF65-F5344CB8AC3E}">
        <p14:creationId xmlns:p14="http://schemas.microsoft.com/office/powerpoint/2010/main" val="96227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EFBEEE-863D-4A2F-AC4C-BE5B4760769E}"/>
              </a:ext>
            </a:extLst>
          </p:cNvPr>
          <p:cNvSpPr>
            <a:spLocks noGrp="1"/>
          </p:cNvSpPr>
          <p:nvPr>
            <p:ph type="title"/>
          </p:nvPr>
        </p:nvSpPr>
        <p:spPr/>
        <p:txBody>
          <a:bodyPr/>
          <a:lstStyle/>
          <a:p>
            <a:pPr algn="r"/>
            <a:r>
              <a:rPr lang="he-IL" dirty="0"/>
              <a:t>שימוש בבסיסי נתונים</a:t>
            </a:r>
          </a:p>
        </p:txBody>
      </p:sp>
      <p:sp>
        <p:nvSpPr>
          <p:cNvPr id="3" name="מציין מיקום תוכן 2">
            <a:extLst>
              <a:ext uri="{FF2B5EF4-FFF2-40B4-BE49-F238E27FC236}">
                <a16:creationId xmlns:a16="http://schemas.microsoft.com/office/drawing/2014/main" id="{853D6561-C7CA-4F17-85F9-CC89B450BA35}"/>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באיזה מסדי נתונים נשתמש?</a:t>
            </a:r>
          </a:p>
          <a:p>
            <a:pPr marL="0" indent="0">
              <a:buNone/>
            </a:pPr>
            <a:r>
              <a:rPr lang="he-IL" dirty="0">
                <a:latin typeface="Calibri" panose="020F0502020204030204" pitchFamily="34" charset="0"/>
                <a:cs typeface="Calibri" panose="020F0502020204030204" pitchFamily="34" charset="0"/>
              </a:rPr>
              <a:t>כשמדובר בחברה קטנה, או בבעל עסק פרטי, או אפילו במחשב האישי שלנו – גם כלים כמו אקסל הינם בסיסי נתונים. גיליונות אלקטרוניים הם סוג של מסד נתונים שבו הנתונים מאוחסנים בגיליון אחד או יותר.</a:t>
            </a:r>
            <a:br>
              <a:rPr lang="he-IL"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בתוך גיליונות עבודה, הנתונים מאורגנים בעמודות ובשורות בתוך התאים. כלומר המידע שנמצא בהם מאורגן ומסודר לפי לוגיקה מסוימת.</a:t>
            </a:r>
          </a:p>
          <a:p>
            <a:pPr marL="0" indent="0">
              <a:buNone/>
            </a:pPr>
            <a:r>
              <a:rPr lang="he-IL" dirty="0">
                <a:latin typeface="Calibri" panose="020F0502020204030204" pitchFamily="34" charset="0"/>
                <a:cs typeface="Calibri" panose="020F0502020204030204" pitchFamily="34" charset="0"/>
              </a:rPr>
              <a:t>כשמדובר בארגונים גדולים יותר, עם כמויות נתונים גדולות וצרכים ארגוניים הדורשים שימוש בכלים וטכנולוגיות מתקדמים, גדולים וחזקים יותר – נראה שימוש במסדי נתונים מאסיביים </a:t>
            </a:r>
            <a:r>
              <a:rPr lang="he-IL">
                <a:latin typeface="Calibri" panose="020F0502020204030204" pitchFamily="34" charset="0"/>
                <a:cs typeface="Calibri" panose="020F0502020204030204" pitchFamily="34" charset="0"/>
              </a:rPr>
              <a:t>יותר.</a:t>
            </a: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2BC56D6B-A80A-475E-A1B3-ED81D92FED8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092589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320EB3-0901-4453-BBDE-B7ECE47ECA4A}"/>
              </a:ext>
            </a:extLst>
          </p:cNvPr>
          <p:cNvSpPr>
            <a:spLocks noGrp="1"/>
          </p:cNvSpPr>
          <p:nvPr>
            <p:ph type="title"/>
          </p:nvPr>
        </p:nvSpPr>
        <p:spPr/>
        <p:txBody>
          <a:bodyPr/>
          <a:lstStyle/>
          <a:p>
            <a:r>
              <a:rPr lang="en-US" dirty="0"/>
              <a:t>Create a shared Cluster</a:t>
            </a:r>
            <a:endParaRPr lang="he-IL" dirty="0"/>
          </a:p>
        </p:txBody>
      </p:sp>
      <p:sp>
        <p:nvSpPr>
          <p:cNvPr id="3" name="מציין מיקום תוכן 2">
            <a:extLst>
              <a:ext uri="{FF2B5EF4-FFF2-40B4-BE49-F238E27FC236}">
                <a16:creationId xmlns:a16="http://schemas.microsoft.com/office/drawing/2014/main" id="{C4808192-4385-4AFB-B8EC-72C69FBF5629}"/>
              </a:ext>
            </a:extLst>
          </p:cNvPr>
          <p:cNvSpPr>
            <a:spLocks noGrp="1"/>
          </p:cNvSpPr>
          <p:nvPr>
            <p:ph idx="1"/>
          </p:nvPr>
        </p:nvSpPr>
        <p:spPr>
          <a:xfrm>
            <a:off x="6329779" y="2603500"/>
            <a:ext cx="3650834" cy="3416300"/>
          </a:xfrm>
        </p:spPr>
        <p:txBody>
          <a:bodyPr/>
          <a:lstStyle/>
          <a:p>
            <a:pPr marL="0" indent="0">
              <a:buNone/>
            </a:pPr>
            <a:r>
              <a:rPr lang="he-IL" dirty="0">
                <a:latin typeface="Calibri" panose="020F0502020204030204" pitchFamily="34" charset="0"/>
                <a:cs typeface="Calibri" panose="020F0502020204030204" pitchFamily="34" charset="0"/>
              </a:rPr>
              <a:t>תחילה יש ליצור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בתוכו ניצור את מסד הנתונים שלנו (אחד או יותר).</a:t>
            </a:r>
          </a:p>
          <a:p>
            <a:pPr marL="0" indent="0">
              <a:buNone/>
            </a:pPr>
            <a:r>
              <a:rPr lang="en-US" dirty="0">
                <a:latin typeface="Calibri" panose="020F0502020204030204" pitchFamily="34" charset="0"/>
                <a:cs typeface="Calibri" panose="020F0502020204030204" pitchFamily="34" charset="0"/>
              </a:rPr>
              <a:t>Deploy a cloud database</a:t>
            </a:r>
            <a:r>
              <a:rPr lang="he-IL" dirty="0">
                <a:latin typeface="Calibri" panose="020F0502020204030204" pitchFamily="34" charset="0"/>
                <a:cs typeface="Calibri" panose="020F0502020204030204" pitchFamily="34" charset="0"/>
              </a:rPr>
              <a:t> – בחירה ב </a:t>
            </a:r>
            <a:r>
              <a:rPr lang="en-US" dirty="0">
                <a:latin typeface="Calibri" panose="020F0502020204030204" pitchFamily="34" charset="0"/>
                <a:cs typeface="Calibri" panose="020F0502020204030204" pitchFamily="34" charset="0"/>
              </a:rPr>
              <a:t>shared</a:t>
            </a:r>
            <a:r>
              <a:rPr lang="he-IL" dirty="0">
                <a:latin typeface="Calibri" panose="020F0502020204030204" pitchFamily="34" charset="0"/>
                <a:cs typeface="Calibri" panose="020F0502020204030204" pitchFamily="34" charset="0"/>
              </a:rPr>
              <a:t> החינמי.</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33F6ED3C-C844-4F0C-9DB8-AF8B5C79FA8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5" name="תמונה 4">
            <a:extLst>
              <a:ext uri="{FF2B5EF4-FFF2-40B4-BE49-F238E27FC236}">
                <a16:creationId xmlns:a16="http://schemas.microsoft.com/office/drawing/2014/main" id="{E01C7711-D5CE-4883-A981-ADE0C0B7D285}"/>
              </a:ext>
            </a:extLst>
          </p:cNvPr>
          <p:cNvPicPr>
            <a:picLocks noChangeAspect="1"/>
          </p:cNvPicPr>
          <p:nvPr/>
        </p:nvPicPr>
        <p:blipFill>
          <a:blip r:embed="rId2"/>
          <a:stretch>
            <a:fillRect/>
          </a:stretch>
        </p:blipFill>
        <p:spPr>
          <a:xfrm>
            <a:off x="670440" y="2603500"/>
            <a:ext cx="4340590" cy="3487103"/>
          </a:xfrm>
          <a:prstGeom prst="rect">
            <a:avLst/>
          </a:prstGeom>
        </p:spPr>
      </p:pic>
    </p:spTree>
    <p:extLst>
      <p:ext uri="{BB962C8B-B14F-4D97-AF65-F5344CB8AC3E}">
        <p14:creationId xmlns:p14="http://schemas.microsoft.com/office/powerpoint/2010/main" val="3647437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52015F-335C-4646-BC51-34599EF425E5}"/>
              </a:ext>
            </a:extLst>
          </p:cNvPr>
          <p:cNvSpPr>
            <a:spLocks noGrp="1"/>
          </p:cNvSpPr>
          <p:nvPr>
            <p:ph type="title"/>
          </p:nvPr>
        </p:nvSpPr>
        <p:spPr/>
        <p:txBody>
          <a:bodyPr/>
          <a:lstStyle/>
          <a:p>
            <a:r>
              <a:rPr lang="en-US" dirty="0"/>
              <a:t>Create a shared Cluster</a:t>
            </a:r>
            <a:endParaRPr lang="he-IL" dirty="0"/>
          </a:p>
        </p:txBody>
      </p:sp>
      <p:sp>
        <p:nvSpPr>
          <p:cNvPr id="3" name="מציין מיקום תוכן 2">
            <a:extLst>
              <a:ext uri="{FF2B5EF4-FFF2-40B4-BE49-F238E27FC236}">
                <a16:creationId xmlns:a16="http://schemas.microsoft.com/office/drawing/2014/main" id="{33DC568E-4B22-49D2-9825-D1DCA979D7A5}"/>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בשלב זה יש לנו אפשרות להגדיר מספר הגדרות על ה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שלנו: על איזה שרת מרוחק אנחנו רוצים שהוא יישמר, באיזו מדינה.... </a:t>
            </a:r>
          </a:p>
          <a:p>
            <a:pPr marL="0" indent="0">
              <a:buNone/>
            </a:pPr>
            <a:r>
              <a:rPr lang="he-IL" dirty="0">
                <a:latin typeface="Calibri" panose="020F0502020204030204" pitchFamily="34" charset="0"/>
                <a:cs typeface="Calibri" panose="020F0502020204030204" pitchFamily="34" charset="0"/>
              </a:rPr>
              <a:t>מלבד זאת נקרא לו כמובן בשם.</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3E7E7098-EE09-44E7-AD25-EA14FFAFFE87}"/>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5" name="תמונה 4">
            <a:extLst>
              <a:ext uri="{FF2B5EF4-FFF2-40B4-BE49-F238E27FC236}">
                <a16:creationId xmlns:a16="http://schemas.microsoft.com/office/drawing/2014/main" id="{23F088AB-7784-4C11-B08A-410015853768}"/>
              </a:ext>
            </a:extLst>
          </p:cNvPr>
          <p:cNvPicPr>
            <a:picLocks noChangeAspect="1"/>
          </p:cNvPicPr>
          <p:nvPr/>
        </p:nvPicPr>
        <p:blipFill>
          <a:blip r:embed="rId2"/>
          <a:stretch>
            <a:fillRect/>
          </a:stretch>
        </p:blipFill>
        <p:spPr>
          <a:xfrm>
            <a:off x="1331651" y="3257494"/>
            <a:ext cx="3416482" cy="3213008"/>
          </a:xfrm>
          <a:prstGeom prst="rect">
            <a:avLst/>
          </a:prstGeom>
        </p:spPr>
      </p:pic>
      <p:pic>
        <p:nvPicPr>
          <p:cNvPr id="6" name="תמונה 5">
            <a:extLst>
              <a:ext uri="{FF2B5EF4-FFF2-40B4-BE49-F238E27FC236}">
                <a16:creationId xmlns:a16="http://schemas.microsoft.com/office/drawing/2014/main" id="{7F492E3A-FFCE-43CB-A8B3-6785D61860F2}"/>
              </a:ext>
            </a:extLst>
          </p:cNvPr>
          <p:cNvPicPr>
            <a:picLocks noChangeAspect="1"/>
          </p:cNvPicPr>
          <p:nvPr/>
        </p:nvPicPr>
        <p:blipFill>
          <a:blip r:embed="rId3"/>
          <a:stretch>
            <a:fillRect/>
          </a:stretch>
        </p:blipFill>
        <p:spPr>
          <a:xfrm>
            <a:off x="5290128" y="4168260"/>
            <a:ext cx="4748131" cy="1020749"/>
          </a:xfrm>
          <a:prstGeom prst="rect">
            <a:avLst/>
          </a:prstGeom>
        </p:spPr>
      </p:pic>
    </p:spTree>
    <p:extLst>
      <p:ext uri="{BB962C8B-B14F-4D97-AF65-F5344CB8AC3E}">
        <p14:creationId xmlns:p14="http://schemas.microsoft.com/office/powerpoint/2010/main" val="1167573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4D449C7-C33C-4FBD-A2B3-5B9F64FEED32}"/>
              </a:ext>
            </a:extLst>
          </p:cNvPr>
          <p:cNvSpPr>
            <a:spLocks noGrp="1"/>
          </p:cNvSpPr>
          <p:nvPr>
            <p:ph type="title"/>
          </p:nvPr>
        </p:nvSpPr>
        <p:spPr/>
        <p:txBody>
          <a:bodyPr/>
          <a:lstStyle/>
          <a:p>
            <a:r>
              <a:rPr lang="en-US" dirty="0"/>
              <a:t>Create a shared Cluster</a:t>
            </a:r>
            <a:endParaRPr lang="he-IL" dirty="0"/>
          </a:p>
        </p:txBody>
      </p:sp>
      <p:sp>
        <p:nvSpPr>
          <p:cNvPr id="3" name="מציין מיקום תוכן 2">
            <a:extLst>
              <a:ext uri="{FF2B5EF4-FFF2-40B4-BE49-F238E27FC236}">
                <a16:creationId xmlns:a16="http://schemas.microsoft.com/office/drawing/2014/main" id="{0AE2195C-5D0B-4AE4-9469-481066F1541D}"/>
              </a:ext>
            </a:extLst>
          </p:cNvPr>
          <p:cNvSpPr>
            <a:spLocks noGrp="1"/>
          </p:cNvSpPr>
          <p:nvPr>
            <p:ph idx="1"/>
          </p:nvPr>
        </p:nvSpPr>
        <p:spPr/>
        <p:txBody>
          <a:bodyPr/>
          <a:lstStyle/>
          <a:p>
            <a:pPr marL="0" indent="0">
              <a:buNone/>
            </a:pPr>
            <a:r>
              <a:rPr lang="he-IL" dirty="0"/>
              <a:t>כאן נוכל לראות מה נשאר עוד לעשות על מנת שנוכל להתחיל לעבוד עם ה </a:t>
            </a:r>
            <a:r>
              <a:rPr lang="en-US" dirty="0"/>
              <a:t>cluster</a:t>
            </a:r>
            <a:r>
              <a:rPr lang="he-IL" dirty="0"/>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FAEDCAA9-FE03-43C2-AF52-3386C7FA6953}"/>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תמונה 6">
            <a:extLst>
              <a:ext uri="{FF2B5EF4-FFF2-40B4-BE49-F238E27FC236}">
                <a16:creationId xmlns:a16="http://schemas.microsoft.com/office/drawing/2014/main" id="{0621C380-9A92-4881-A712-0F01BEDC69C7}"/>
              </a:ext>
            </a:extLst>
          </p:cNvPr>
          <p:cNvPicPr>
            <a:picLocks noChangeAspect="1"/>
          </p:cNvPicPr>
          <p:nvPr/>
        </p:nvPicPr>
        <p:blipFill>
          <a:blip r:embed="rId2"/>
          <a:stretch>
            <a:fillRect/>
          </a:stretch>
        </p:blipFill>
        <p:spPr>
          <a:xfrm>
            <a:off x="5535660" y="3403282"/>
            <a:ext cx="2337709" cy="2616518"/>
          </a:xfrm>
          <a:prstGeom prst="rect">
            <a:avLst/>
          </a:prstGeom>
        </p:spPr>
      </p:pic>
    </p:spTree>
    <p:extLst>
      <p:ext uri="{BB962C8B-B14F-4D97-AF65-F5344CB8AC3E}">
        <p14:creationId xmlns:p14="http://schemas.microsoft.com/office/powerpoint/2010/main" val="51979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DDA0B9-EBF4-4026-9056-4D1A7C5A598E}"/>
              </a:ext>
            </a:extLst>
          </p:cNvPr>
          <p:cNvSpPr>
            <a:spLocks noGrp="1"/>
          </p:cNvSpPr>
          <p:nvPr>
            <p:ph type="title"/>
          </p:nvPr>
        </p:nvSpPr>
        <p:spPr/>
        <p:txBody>
          <a:bodyPr/>
          <a:lstStyle/>
          <a:p>
            <a:r>
              <a:rPr lang="en-US" dirty="0"/>
              <a:t>Create a new Cluster</a:t>
            </a:r>
            <a:endParaRPr lang="he-IL" dirty="0"/>
          </a:p>
        </p:txBody>
      </p:sp>
      <p:sp>
        <p:nvSpPr>
          <p:cNvPr id="3" name="מציין מיקום תוכן 2">
            <a:extLst>
              <a:ext uri="{FF2B5EF4-FFF2-40B4-BE49-F238E27FC236}">
                <a16:creationId xmlns:a16="http://schemas.microsoft.com/office/drawing/2014/main" id="{58136658-6919-43F8-9BD3-5F0C1A7028B0}"/>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הגדרת שם משתמש וסיסמה:</a:t>
            </a:r>
          </a:p>
          <a:p>
            <a:pPr marL="0" indent="0">
              <a:buNone/>
            </a:pPr>
            <a:endParaRPr lang="he-IL" dirty="0"/>
          </a:p>
          <a:p>
            <a:pPr marL="0" indent="0">
              <a:buNone/>
            </a:pPr>
            <a:endParaRPr lang="he-IL" dirty="0"/>
          </a:p>
        </p:txBody>
      </p:sp>
      <p:sp>
        <p:nvSpPr>
          <p:cNvPr id="4" name="מציין מיקום של מספר שקופית 3">
            <a:extLst>
              <a:ext uri="{FF2B5EF4-FFF2-40B4-BE49-F238E27FC236}">
                <a16:creationId xmlns:a16="http://schemas.microsoft.com/office/drawing/2014/main" id="{538B3594-101D-44CD-8A37-EB69BEA53E9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תמונה 4">
            <a:extLst>
              <a:ext uri="{FF2B5EF4-FFF2-40B4-BE49-F238E27FC236}">
                <a16:creationId xmlns:a16="http://schemas.microsoft.com/office/drawing/2014/main" id="{EEC3B52B-EF94-47D9-A31E-F343517F6753}"/>
              </a:ext>
            </a:extLst>
          </p:cNvPr>
          <p:cNvPicPr>
            <a:picLocks noChangeAspect="1"/>
          </p:cNvPicPr>
          <p:nvPr/>
        </p:nvPicPr>
        <p:blipFill>
          <a:blip r:embed="rId2"/>
          <a:stretch>
            <a:fillRect/>
          </a:stretch>
        </p:blipFill>
        <p:spPr>
          <a:xfrm>
            <a:off x="4404665" y="3506279"/>
            <a:ext cx="4253175" cy="2513521"/>
          </a:xfrm>
          <a:prstGeom prst="rect">
            <a:avLst/>
          </a:prstGeom>
        </p:spPr>
      </p:pic>
    </p:spTree>
    <p:extLst>
      <p:ext uri="{BB962C8B-B14F-4D97-AF65-F5344CB8AC3E}">
        <p14:creationId xmlns:p14="http://schemas.microsoft.com/office/powerpoint/2010/main" val="19510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3F33D1-FD0E-47E7-A61A-60C09C5B7783}"/>
              </a:ext>
            </a:extLst>
          </p:cNvPr>
          <p:cNvSpPr>
            <a:spLocks noGrp="1"/>
          </p:cNvSpPr>
          <p:nvPr>
            <p:ph type="title"/>
          </p:nvPr>
        </p:nvSpPr>
        <p:spPr/>
        <p:txBody>
          <a:bodyPr/>
          <a:lstStyle/>
          <a:p>
            <a:r>
              <a:rPr lang="en-US" dirty="0"/>
              <a:t>Create a new Cluster</a:t>
            </a:r>
            <a:endParaRPr lang="he-IL" dirty="0"/>
          </a:p>
        </p:txBody>
      </p:sp>
      <p:sp>
        <p:nvSpPr>
          <p:cNvPr id="3" name="מציין מיקום תוכן 2">
            <a:extLst>
              <a:ext uri="{FF2B5EF4-FFF2-40B4-BE49-F238E27FC236}">
                <a16:creationId xmlns:a16="http://schemas.microsoft.com/office/drawing/2014/main" id="{2F139B45-8ED3-4ECB-AD27-8D4C43C5D13B}"/>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Add IP Address to your Access List</a:t>
            </a:r>
            <a:r>
              <a:rPr lang="he-IL" dirty="0">
                <a:latin typeface="Calibri" panose="020F0502020204030204" pitchFamily="34" charset="0"/>
                <a:cs typeface="Calibri" panose="020F0502020204030204" pitchFamily="34" charset="0"/>
              </a:rPr>
              <a:t>: הגדרת המחשבים שמהם יוכלו לגשת ל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הזה, ישנה אפשרות לבחור מחשב ספציפי:</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ישנה אפשרות לאפשר גישה מכל מחשב שהוא (כמובן רק ע"י שם משתמש וסיסמה):</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2E347795-98A9-42B7-BA05-571BDC840AB8}"/>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5" name="תמונה 4">
            <a:extLst>
              <a:ext uri="{FF2B5EF4-FFF2-40B4-BE49-F238E27FC236}">
                <a16:creationId xmlns:a16="http://schemas.microsoft.com/office/drawing/2014/main" id="{307FAD30-64D8-49C2-81BE-ACA01800A80E}"/>
              </a:ext>
            </a:extLst>
          </p:cNvPr>
          <p:cNvPicPr>
            <a:picLocks noChangeAspect="1"/>
          </p:cNvPicPr>
          <p:nvPr/>
        </p:nvPicPr>
        <p:blipFill>
          <a:blip r:embed="rId2"/>
          <a:stretch>
            <a:fillRect/>
          </a:stretch>
        </p:blipFill>
        <p:spPr>
          <a:xfrm>
            <a:off x="7474998" y="3491143"/>
            <a:ext cx="2319185" cy="1262295"/>
          </a:xfrm>
          <a:prstGeom prst="rect">
            <a:avLst/>
          </a:prstGeom>
        </p:spPr>
      </p:pic>
      <p:pic>
        <p:nvPicPr>
          <p:cNvPr id="6" name="תמונה 5">
            <a:extLst>
              <a:ext uri="{FF2B5EF4-FFF2-40B4-BE49-F238E27FC236}">
                <a16:creationId xmlns:a16="http://schemas.microsoft.com/office/drawing/2014/main" id="{DCFC23F0-DD49-4D1F-B392-C668CADE6930}"/>
              </a:ext>
            </a:extLst>
          </p:cNvPr>
          <p:cNvPicPr>
            <a:picLocks noChangeAspect="1"/>
          </p:cNvPicPr>
          <p:nvPr/>
        </p:nvPicPr>
        <p:blipFill>
          <a:blip r:embed="rId3"/>
          <a:stretch>
            <a:fillRect/>
          </a:stretch>
        </p:blipFill>
        <p:spPr>
          <a:xfrm>
            <a:off x="6308103" y="5397254"/>
            <a:ext cx="3608264" cy="980314"/>
          </a:xfrm>
          <a:prstGeom prst="rect">
            <a:avLst/>
          </a:prstGeom>
        </p:spPr>
      </p:pic>
    </p:spTree>
    <p:extLst>
      <p:ext uri="{BB962C8B-B14F-4D97-AF65-F5344CB8AC3E}">
        <p14:creationId xmlns:p14="http://schemas.microsoft.com/office/powerpoint/2010/main" val="40963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355D25-9C1C-46EE-B2B1-5E5C63785205}"/>
              </a:ext>
            </a:extLst>
          </p:cNvPr>
          <p:cNvSpPr>
            <a:spLocks noGrp="1"/>
          </p:cNvSpPr>
          <p:nvPr>
            <p:ph type="title"/>
          </p:nvPr>
        </p:nvSpPr>
        <p:spPr/>
        <p:txBody>
          <a:bodyPr/>
          <a:lstStyle/>
          <a:p>
            <a:r>
              <a:rPr lang="en-US" dirty="0"/>
              <a:t>Create a new Cluster</a:t>
            </a:r>
            <a:endParaRPr lang="he-IL" dirty="0"/>
          </a:p>
        </p:txBody>
      </p:sp>
      <p:sp>
        <p:nvSpPr>
          <p:cNvPr id="3" name="מציין מיקום תוכן 2">
            <a:extLst>
              <a:ext uri="{FF2B5EF4-FFF2-40B4-BE49-F238E27FC236}">
                <a16:creationId xmlns:a16="http://schemas.microsoft.com/office/drawing/2014/main" id="{EF4F0512-64FA-4C7E-99C2-D2B7DCBF704A}"/>
              </a:ext>
            </a:extLst>
          </p:cNvPr>
          <p:cNvSpPr>
            <a:spLocks noGrp="1"/>
          </p:cNvSpPr>
          <p:nvPr>
            <p:ph idx="1"/>
          </p:nvPr>
        </p:nvSpPr>
        <p:spPr/>
        <p:txBody>
          <a:bodyPr>
            <a:normAutofit fontScale="92500" lnSpcReduction="20000"/>
          </a:bodyPr>
          <a:lstStyle/>
          <a:p>
            <a:pPr marL="0" indent="0">
              <a:buNone/>
            </a:pPr>
            <a:r>
              <a:rPr lang="en-US" dirty="0">
                <a:latin typeface="Calibri" panose="020F0502020204030204" pitchFamily="34" charset="0"/>
                <a:cs typeface="Calibri" panose="020F0502020204030204" pitchFamily="34" charset="0"/>
              </a:rPr>
              <a:t>Load Sample Data</a:t>
            </a:r>
            <a:r>
              <a:rPr lang="he-IL" dirty="0">
                <a:latin typeface="Calibri" panose="020F0502020204030204" pitchFamily="34" charset="0"/>
                <a:cs typeface="Calibri" panose="020F0502020204030204" pitchFamily="34" charset="0"/>
              </a:rPr>
              <a:t> - טעינת נתוני </a:t>
            </a:r>
            <a:r>
              <a:rPr lang="en-US" dirty="0">
                <a:latin typeface="Calibri" panose="020F0502020204030204" pitchFamily="34" charset="0"/>
                <a:cs typeface="Calibri" panose="020F0502020204030204" pitchFamily="34" charset="0"/>
              </a:rPr>
              <a:t>database</a:t>
            </a:r>
            <a:r>
              <a:rPr lang="he-IL" dirty="0">
                <a:latin typeface="Calibri" panose="020F0502020204030204" pitchFamily="34" charset="0"/>
                <a:cs typeface="Calibri" panose="020F0502020204030204" pitchFamily="34" charset="0"/>
              </a:rPr>
              <a:t>.</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Edit Configuration)</a:t>
            </a:r>
            <a:r>
              <a:rPr lang="he-IL" dirty="0">
                <a:latin typeface="Calibri" panose="020F0502020204030204" pitchFamily="34" charset="0"/>
                <a:cs typeface="Calibri" panose="020F0502020204030204" pitchFamily="34" charset="0"/>
              </a:rPr>
              <a:t> – </a:t>
            </a:r>
            <a:r>
              <a:rPr lang="he-IL" dirty="0" err="1">
                <a:latin typeface="Calibri" panose="020F0502020204030204" pitchFamily="34" charset="0"/>
                <a:cs typeface="Calibri" panose="020F0502020204030204" pitchFamily="34" charset="0"/>
              </a:rPr>
              <a:t>לקנפג</a:t>
            </a:r>
            <a:r>
              <a:rPr lang="he-IL" dirty="0">
                <a:latin typeface="Calibri" panose="020F0502020204030204" pitchFamily="34" charset="0"/>
                <a:cs typeface="Calibri" panose="020F0502020204030204" pitchFamily="34" charset="0"/>
              </a:rPr>
              <a:t> את האזור</a:t>
            </a:r>
          </a:p>
          <a:p>
            <a:pPr marL="0" indent="0">
              <a:buNone/>
            </a:pPr>
            <a:r>
              <a:rPr lang="en-US" dirty="0">
                <a:latin typeface="Calibri" panose="020F0502020204030204" pitchFamily="34" charset="0"/>
                <a:cs typeface="Calibri" panose="020F0502020204030204" pitchFamily="34" charset="0"/>
              </a:rPr>
              <a:t>Command line tools</a:t>
            </a:r>
            <a:r>
              <a:rPr lang="he-IL" dirty="0">
                <a:latin typeface="Calibri" panose="020F0502020204030204" pitchFamily="34" charset="0"/>
                <a:cs typeface="Calibri" panose="020F0502020204030204" pitchFamily="34" charset="0"/>
              </a:rPr>
              <a:t> – כלים שיכולים לעבוד איתם)</a:t>
            </a:r>
          </a:p>
          <a:p>
            <a:pPr marL="0" indent="0">
              <a:buNone/>
            </a:pPr>
            <a:r>
              <a:rPr lang="en-US" dirty="0">
                <a:latin typeface="Calibri" panose="020F0502020204030204" pitchFamily="34" charset="0"/>
                <a:cs typeface="Calibri" panose="020F0502020204030204" pitchFamily="34" charset="0"/>
              </a:rPr>
              <a:t>Load Sample Dataset</a:t>
            </a:r>
            <a:r>
              <a:rPr lang="he-IL" dirty="0">
                <a:latin typeface="Calibri" panose="020F0502020204030204" pitchFamily="34" charset="0"/>
                <a:cs typeface="Calibri" panose="020F0502020204030204" pitchFamily="34" charset="0"/>
              </a:rPr>
              <a:t> – טעינת </a:t>
            </a:r>
            <a:r>
              <a:rPr lang="en-US" dirty="0">
                <a:latin typeface="Calibri" panose="020F0502020204030204" pitchFamily="34" charset="0"/>
                <a:cs typeface="Calibri" panose="020F0502020204030204" pitchFamily="34" charset="0"/>
              </a:rPr>
              <a:t>database</a:t>
            </a:r>
            <a:r>
              <a:rPr lang="he-IL" dirty="0">
                <a:latin typeface="Calibri" panose="020F0502020204030204" pitchFamily="34" charset="0"/>
                <a:cs typeface="Calibri" panose="020F0502020204030204" pitchFamily="34" charset="0"/>
              </a:rPr>
              <a:t> דמו ש </a:t>
            </a:r>
            <a:r>
              <a:rPr lang="en-US" dirty="0">
                <a:latin typeface="Calibri" panose="020F0502020204030204" pitchFamily="34" charset="0"/>
                <a:cs typeface="Calibri" panose="020F0502020204030204" pitchFamily="34" charset="0"/>
              </a:rPr>
              <a:t>mongo DB</a:t>
            </a:r>
            <a:r>
              <a:rPr lang="he-IL" dirty="0">
                <a:latin typeface="Calibri" panose="020F0502020204030204" pitchFamily="34" charset="0"/>
                <a:cs typeface="Calibri" panose="020F0502020204030204" pitchFamily="34" charset="0"/>
              </a:rPr>
              <a:t> נותנים ע"מ שיהיה אפשר לתרגל עליו</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en-US" dirty="0"/>
          </a:p>
        </p:txBody>
      </p:sp>
      <p:sp>
        <p:nvSpPr>
          <p:cNvPr id="4" name="מציין מיקום של מספר שקופית 3">
            <a:extLst>
              <a:ext uri="{FF2B5EF4-FFF2-40B4-BE49-F238E27FC236}">
                <a16:creationId xmlns:a16="http://schemas.microsoft.com/office/drawing/2014/main" id="{5B12DFF0-44B2-4A8D-B363-170F8DCBE9C4}"/>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6" name="תמונה 5">
            <a:extLst>
              <a:ext uri="{FF2B5EF4-FFF2-40B4-BE49-F238E27FC236}">
                <a16:creationId xmlns:a16="http://schemas.microsoft.com/office/drawing/2014/main" id="{F9F26287-0574-4018-9D0B-135560B859E3}"/>
              </a:ext>
            </a:extLst>
          </p:cNvPr>
          <p:cNvPicPr>
            <a:picLocks noChangeAspect="1"/>
          </p:cNvPicPr>
          <p:nvPr/>
        </p:nvPicPr>
        <p:blipFill>
          <a:blip r:embed="rId2"/>
          <a:stretch>
            <a:fillRect/>
          </a:stretch>
        </p:blipFill>
        <p:spPr>
          <a:xfrm>
            <a:off x="5008563" y="2944293"/>
            <a:ext cx="4972050" cy="1733550"/>
          </a:xfrm>
          <a:prstGeom prst="rect">
            <a:avLst/>
          </a:prstGeom>
        </p:spPr>
      </p:pic>
    </p:spTree>
    <p:extLst>
      <p:ext uri="{BB962C8B-B14F-4D97-AF65-F5344CB8AC3E}">
        <p14:creationId xmlns:p14="http://schemas.microsoft.com/office/powerpoint/2010/main" val="3926538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C6434A-D9AE-4893-B6FC-797B51F40038}"/>
              </a:ext>
            </a:extLst>
          </p:cNvPr>
          <p:cNvSpPr>
            <a:spLocks noGrp="1"/>
          </p:cNvSpPr>
          <p:nvPr>
            <p:ph type="title"/>
          </p:nvPr>
        </p:nvSpPr>
        <p:spPr/>
        <p:txBody>
          <a:bodyPr/>
          <a:lstStyle/>
          <a:p>
            <a:r>
              <a:rPr lang="en-US" dirty="0"/>
              <a:t>Connect to Cluster</a:t>
            </a:r>
            <a:endParaRPr lang="he-IL" dirty="0"/>
          </a:p>
        </p:txBody>
      </p:sp>
      <p:sp>
        <p:nvSpPr>
          <p:cNvPr id="3" name="מציין מיקום תוכן 2">
            <a:extLst>
              <a:ext uri="{FF2B5EF4-FFF2-40B4-BE49-F238E27FC236}">
                <a16:creationId xmlns:a16="http://schemas.microsoft.com/office/drawing/2014/main" id="{B28A9F14-18C1-4162-B982-E989316AC28E}"/>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לאחר שיצרנו את ה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הגדרנו שם משתמש וסיסמה ואפשרויות גישה וטענו את הנתונים, נרצה להתחבר ל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מתוך המחשב שלנו.</a:t>
            </a:r>
          </a:p>
          <a:p>
            <a:pPr marL="0" indent="0">
              <a:buNone/>
            </a:pPr>
            <a:r>
              <a:rPr lang="he-IL" dirty="0">
                <a:latin typeface="Calibri" panose="020F0502020204030204" pitchFamily="34" charset="0"/>
                <a:cs typeface="Calibri" panose="020F0502020204030204" pitchFamily="34" charset="0"/>
              </a:rPr>
              <a:t>ישנם 3 דרכים להתחברות ל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en-US" dirty="0">
                <a:latin typeface="Calibri" panose="020F0502020204030204" pitchFamily="34" charset="0"/>
                <a:cs typeface="Calibri" panose="020F0502020204030204" pitchFamily="34" charset="0"/>
              </a:rPr>
              <a:t>Connect with the mongo shell</a:t>
            </a:r>
            <a:r>
              <a:rPr lang="he-IL" dirty="0">
                <a:latin typeface="Calibri" panose="020F0502020204030204" pitchFamily="34" charset="0"/>
                <a:cs typeface="Calibri" panose="020F0502020204030204" pitchFamily="34" charset="0"/>
              </a:rPr>
              <a:t> – התחברות ע"י </a:t>
            </a:r>
            <a:r>
              <a:rPr lang="en-US" dirty="0">
                <a:latin typeface="Calibri" panose="020F0502020204030204" pitchFamily="34" charset="0"/>
                <a:cs typeface="Calibri" panose="020F0502020204030204" pitchFamily="34" charset="0"/>
              </a:rPr>
              <a:t>shell (CMD)</a:t>
            </a:r>
            <a:r>
              <a:rPr lang="he-IL" dirty="0">
                <a:latin typeface="Calibri" panose="020F0502020204030204" pitchFamily="34" charset="0"/>
                <a:cs typeface="Calibri" panose="020F0502020204030204" pitchFamily="34" charset="0"/>
              </a:rPr>
              <a:t> והרצת פקודות על ה </a:t>
            </a:r>
            <a:r>
              <a:rPr lang="en-US" dirty="0">
                <a:latin typeface="Calibri" panose="020F0502020204030204" pitchFamily="34" charset="0"/>
                <a:cs typeface="Calibri" panose="020F0502020204030204" pitchFamily="34" charset="0"/>
              </a:rPr>
              <a:t>database</a:t>
            </a:r>
            <a:r>
              <a:rPr lang="he-IL"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en-US" dirty="0">
                <a:latin typeface="Calibri" panose="020F0502020204030204" pitchFamily="34" charset="0"/>
                <a:cs typeface="Calibri" panose="020F0502020204030204" pitchFamily="34" charset="0"/>
              </a:rPr>
              <a:t>Connect your application</a:t>
            </a:r>
            <a:r>
              <a:rPr lang="he-IL" dirty="0">
                <a:latin typeface="Calibri" panose="020F0502020204030204" pitchFamily="34" charset="0"/>
                <a:cs typeface="Calibri" panose="020F0502020204030204" pitchFamily="34" charset="0"/>
              </a:rPr>
              <a:t> – התחברות דרך קוד האפליקציה שממנו נרצה לנהל את הנתונים.</a:t>
            </a:r>
          </a:p>
          <a:p>
            <a:pPr>
              <a:buFont typeface="Courier New" panose="02070309020205020404" pitchFamily="49" charset="0"/>
              <a:buChar char="o"/>
            </a:pPr>
            <a:r>
              <a:rPr lang="en-US" dirty="0">
                <a:latin typeface="Calibri" panose="020F0502020204030204" pitchFamily="34" charset="0"/>
                <a:cs typeface="Calibri" panose="020F0502020204030204" pitchFamily="34" charset="0"/>
              </a:rPr>
              <a:t>Connect using MongoDB Compass</a:t>
            </a:r>
            <a:r>
              <a:rPr lang="he-IL" dirty="0">
                <a:latin typeface="Calibri" panose="020F0502020204030204" pitchFamily="34" charset="0"/>
                <a:cs typeface="Calibri" panose="020F0502020204030204" pitchFamily="34" charset="0"/>
              </a:rPr>
              <a:t> – התחברות ע"י כלי גרפי מיוחד (</a:t>
            </a:r>
            <a:r>
              <a:rPr lang="en-US" dirty="0">
                <a:latin typeface="Calibri" panose="020F0502020204030204" pitchFamily="34" charset="0"/>
                <a:cs typeface="Calibri" panose="020F0502020204030204" pitchFamily="34" charset="0"/>
              </a:rPr>
              <a:t>GUI</a:t>
            </a:r>
            <a:r>
              <a:rPr lang="he-IL" dirty="0">
                <a:latin typeface="Calibri" panose="020F0502020204030204" pitchFamily="34" charset="0"/>
                <a:cs typeface="Calibri" panose="020F0502020204030204" pitchFamily="34" charset="0"/>
              </a:rPr>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9C968C11-A1B0-4B82-A21A-245C4713E11D}"/>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02127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8A69E93-758F-4AD8-9F02-BE9E3EC58A11}"/>
              </a:ext>
            </a:extLst>
          </p:cNvPr>
          <p:cNvSpPr>
            <a:spLocks noGrp="1"/>
          </p:cNvSpPr>
          <p:nvPr>
            <p:ph type="title"/>
          </p:nvPr>
        </p:nvSpPr>
        <p:spPr/>
        <p:txBody>
          <a:bodyPr/>
          <a:lstStyle/>
          <a:p>
            <a:r>
              <a:rPr lang="en-US" dirty="0"/>
              <a:t>Connect to Cluster</a:t>
            </a:r>
            <a:endParaRPr lang="he-IL" dirty="0"/>
          </a:p>
        </p:txBody>
      </p:sp>
      <p:sp>
        <p:nvSpPr>
          <p:cNvPr id="3" name="מציין מיקום תוכן 2">
            <a:extLst>
              <a:ext uri="{FF2B5EF4-FFF2-40B4-BE49-F238E27FC236}">
                <a16:creationId xmlns:a16="http://schemas.microsoft.com/office/drawing/2014/main" id="{13AC134F-65A7-484A-9CBF-4A8A9A50DE95}"/>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Connect with the mongo shell</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במידה ועדין לא מותקן ה </a:t>
            </a:r>
            <a:r>
              <a:rPr lang="en-US" dirty="0">
                <a:latin typeface="Calibri" panose="020F0502020204030204" pitchFamily="34" charset="0"/>
                <a:cs typeface="Calibri" panose="020F0502020204030204" pitchFamily="34" charset="0"/>
              </a:rPr>
              <a:t>shell</a:t>
            </a:r>
            <a:r>
              <a:rPr lang="he-IL" dirty="0">
                <a:latin typeface="Calibri" panose="020F0502020204030204" pitchFamily="34" charset="0"/>
                <a:cs typeface="Calibri" panose="020F0502020204030204" pitchFamily="34" charset="0"/>
              </a:rPr>
              <a:t> על המחשב, יש להוריד אותו. לאחר מכן נעתיק את ה </a:t>
            </a:r>
            <a:r>
              <a:rPr lang="en-US" dirty="0">
                <a:latin typeface="Calibri" panose="020F0502020204030204" pitchFamily="34" charset="0"/>
                <a:cs typeface="Calibri" panose="020F0502020204030204" pitchFamily="34" charset="0"/>
              </a:rPr>
              <a:t>connection string</a:t>
            </a:r>
            <a:r>
              <a:rPr lang="he-IL" dirty="0">
                <a:latin typeface="Calibri" panose="020F0502020204030204" pitchFamily="34" charset="0"/>
                <a:cs typeface="Calibri" panose="020F0502020204030204" pitchFamily="34" charset="0"/>
              </a:rPr>
              <a:t> שאיתו נתחבר דרך ה </a:t>
            </a:r>
            <a:r>
              <a:rPr lang="en-US" dirty="0">
                <a:latin typeface="Calibri" panose="020F0502020204030204" pitchFamily="34" charset="0"/>
                <a:cs typeface="Calibri" panose="020F0502020204030204" pitchFamily="34" charset="0"/>
              </a:rPr>
              <a:t>shell</a:t>
            </a:r>
            <a:r>
              <a:rPr lang="he-IL" dirty="0">
                <a:latin typeface="Calibri" panose="020F0502020204030204" pitchFamily="34" charset="0"/>
                <a:cs typeface="Calibri" panose="020F0502020204030204" pitchFamily="34" charset="0"/>
              </a:rPr>
              <a:t>.</a:t>
            </a:r>
            <a:endParaRPr lang="he-IL" dirty="0"/>
          </a:p>
        </p:txBody>
      </p:sp>
      <p:sp>
        <p:nvSpPr>
          <p:cNvPr id="4" name="מציין מיקום של מספר שקופית 3">
            <a:extLst>
              <a:ext uri="{FF2B5EF4-FFF2-40B4-BE49-F238E27FC236}">
                <a16:creationId xmlns:a16="http://schemas.microsoft.com/office/drawing/2014/main" id="{000786A6-5D8E-4254-959C-E2E902DD6BB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5" name="תמונה 4">
            <a:extLst>
              <a:ext uri="{FF2B5EF4-FFF2-40B4-BE49-F238E27FC236}">
                <a16:creationId xmlns:a16="http://schemas.microsoft.com/office/drawing/2014/main" id="{D254AD6C-CE09-42E6-9900-9F74FA0AFC42}"/>
              </a:ext>
            </a:extLst>
          </p:cNvPr>
          <p:cNvPicPr>
            <a:picLocks noChangeAspect="1"/>
          </p:cNvPicPr>
          <p:nvPr/>
        </p:nvPicPr>
        <p:blipFill>
          <a:blip r:embed="rId2"/>
          <a:stretch>
            <a:fillRect/>
          </a:stretch>
        </p:blipFill>
        <p:spPr>
          <a:xfrm>
            <a:off x="3622089" y="3588799"/>
            <a:ext cx="4010953" cy="2885802"/>
          </a:xfrm>
          <a:prstGeom prst="rect">
            <a:avLst/>
          </a:prstGeom>
        </p:spPr>
      </p:pic>
    </p:spTree>
    <p:extLst>
      <p:ext uri="{BB962C8B-B14F-4D97-AF65-F5344CB8AC3E}">
        <p14:creationId xmlns:p14="http://schemas.microsoft.com/office/powerpoint/2010/main" val="1018289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824D6D-939E-452B-BC9B-5EB34D57F5B8}"/>
              </a:ext>
            </a:extLst>
          </p:cNvPr>
          <p:cNvSpPr>
            <a:spLocks noGrp="1"/>
          </p:cNvSpPr>
          <p:nvPr>
            <p:ph type="title"/>
          </p:nvPr>
        </p:nvSpPr>
        <p:spPr/>
        <p:txBody>
          <a:bodyPr/>
          <a:lstStyle/>
          <a:p>
            <a:r>
              <a:rPr lang="en-US" dirty="0"/>
              <a:t>Connect to Cluster</a:t>
            </a:r>
            <a:endParaRPr lang="he-IL" dirty="0"/>
          </a:p>
        </p:txBody>
      </p:sp>
      <p:sp>
        <p:nvSpPr>
          <p:cNvPr id="3" name="מציין מיקום תוכן 2">
            <a:extLst>
              <a:ext uri="{FF2B5EF4-FFF2-40B4-BE49-F238E27FC236}">
                <a16:creationId xmlns:a16="http://schemas.microsoft.com/office/drawing/2014/main" id="{721E24AD-9778-491A-A65D-74BD6E0495E7}"/>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Connect your application</a:t>
            </a:r>
            <a:r>
              <a:rPr lang="he-IL" dirty="0">
                <a:latin typeface="Calibri" panose="020F0502020204030204" pitchFamily="34" charset="0"/>
                <a:cs typeface="Calibri" panose="020F0502020204030204" pitchFamily="34" charset="0"/>
              </a:rPr>
              <a:t> – ע"מ להתחבר דרך קוד האפליקציה, יש לבחור בשפת הפיתוח שאיתה אנחנו עובדים ואת הגרסה ולהעתיק את ה </a:t>
            </a:r>
            <a:r>
              <a:rPr lang="en-US" dirty="0">
                <a:latin typeface="Calibri" panose="020F0502020204030204" pitchFamily="34" charset="0"/>
                <a:cs typeface="Calibri" panose="020F0502020204030204" pitchFamily="34" charset="0"/>
              </a:rPr>
              <a:t>connection string </a:t>
            </a:r>
            <a:r>
              <a:rPr lang="he-IL" dirty="0">
                <a:latin typeface="Calibri" panose="020F0502020204030204" pitchFamily="34" charset="0"/>
                <a:cs typeface="Calibri" panose="020F0502020204030204" pitchFamily="34" charset="0"/>
              </a:rPr>
              <a:t> ע"מ שנוכל להתחבר אתו דרך הקוד שלנו.</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91318280-5E00-4B43-801E-28631FB5039A}"/>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5" name="תמונה 4">
            <a:extLst>
              <a:ext uri="{FF2B5EF4-FFF2-40B4-BE49-F238E27FC236}">
                <a16:creationId xmlns:a16="http://schemas.microsoft.com/office/drawing/2014/main" id="{87E1F51A-69FC-4476-9140-6BDA67D26CB0}"/>
              </a:ext>
            </a:extLst>
          </p:cNvPr>
          <p:cNvPicPr>
            <a:picLocks noChangeAspect="1"/>
          </p:cNvPicPr>
          <p:nvPr/>
        </p:nvPicPr>
        <p:blipFill>
          <a:blip r:embed="rId2"/>
          <a:stretch>
            <a:fillRect/>
          </a:stretch>
        </p:blipFill>
        <p:spPr>
          <a:xfrm>
            <a:off x="3797516" y="3328311"/>
            <a:ext cx="4596968" cy="2691489"/>
          </a:xfrm>
          <a:prstGeom prst="rect">
            <a:avLst/>
          </a:prstGeom>
        </p:spPr>
      </p:pic>
    </p:spTree>
    <p:extLst>
      <p:ext uri="{BB962C8B-B14F-4D97-AF65-F5344CB8AC3E}">
        <p14:creationId xmlns:p14="http://schemas.microsoft.com/office/powerpoint/2010/main" val="3971961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3C4002-D7A4-4D93-8FF6-F3EE88BD28B3}"/>
              </a:ext>
            </a:extLst>
          </p:cNvPr>
          <p:cNvSpPr>
            <a:spLocks noGrp="1"/>
          </p:cNvSpPr>
          <p:nvPr>
            <p:ph type="title"/>
          </p:nvPr>
        </p:nvSpPr>
        <p:spPr/>
        <p:txBody>
          <a:bodyPr/>
          <a:lstStyle/>
          <a:p>
            <a:r>
              <a:rPr lang="en-US" dirty="0"/>
              <a:t>Connect to Cluster</a:t>
            </a:r>
            <a:endParaRPr lang="he-IL" dirty="0"/>
          </a:p>
        </p:txBody>
      </p:sp>
      <p:sp>
        <p:nvSpPr>
          <p:cNvPr id="3" name="מציין מיקום תוכן 2">
            <a:extLst>
              <a:ext uri="{FF2B5EF4-FFF2-40B4-BE49-F238E27FC236}">
                <a16:creationId xmlns:a16="http://schemas.microsoft.com/office/drawing/2014/main" id="{048666DF-19EF-4389-BE6A-B1E7D5C99807}"/>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Connect using MongoDB Compass</a:t>
            </a:r>
            <a:r>
              <a:rPr lang="he-IL" dirty="0">
                <a:latin typeface="Calibri" panose="020F0502020204030204" pitchFamily="34" charset="0"/>
                <a:cs typeface="Calibri" panose="020F0502020204030204" pitchFamily="34" charset="0"/>
              </a:rPr>
              <a:t> – במידה ודין לא מותקן ה </a:t>
            </a:r>
            <a:r>
              <a:rPr lang="en-US" dirty="0">
                <a:latin typeface="Calibri" panose="020F0502020204030204" pitchFamily="34" charset="0"/>
                <a:cs typeface="Calibri" panose="020F0502020204030204" pitchFamily="34" charset="0"/>
              </a:rPr>
              <a:t>MongoDB Compass</a:t>
            </a:r>
            <a:r>
              <a:rPr lang="he-IL" dirty="0">
                <a:latin typeface="Calibri" panose="020F0502020204030204" pitchFamily="34" charset="0"/>
                <a:cs typeface="Calibri" panose="020F0502020204030204" pitchFamily="34" charset="0"/>
              </a:rPr>
              <a:t> על המחשב, יש להתקין אותו. לאחר מכן יש להעתיק את ה </a:t>
            </a:r>
            <a:r>
              <a:rPr lang="en-US" dirty="0">
                <a:latin typeface="Calibri" panose="020F0502020204030204" pitchFamily="34" charset="0"/>
                <a:cs typeface="Calibri" panose="020F0502020204030204" pitchFamily="34" charset="0"/>
              </a:rPr>
              <a:t>connection string </a:t>
            </a:r>
            <a:r>
              <a:rPr lang="he-IL" dirty="0">
                <a:latin typeface="Calibri" panose="020F0502020204030204" pitchFamily="34" charset="0"/>
                <a:cs typeface="Calibri" panose="020F0502020204030204" pitchFamily="34" charset="0"/>
              </a:rPr>
              <a:t> ע"מ שנוכל להתחבר ל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שלנו דרך ה </a:t>
            </a:r>
            <a:r>
              <a:rPr lang="en-US" dirty="0">
                <a:latin typeface="Calibri" panose="020F0502020204030204" pitchFamily="34" charset="0"/>
                <a:cs typeface="Calibri" panose="020F0502020204030204" pitchFamily="34" charset="0"/>
              </a:rPr>
              <a:t>Compass</a:t>
            </a:r>
            <a:r>
              <a:rPr lang="he-IL" dirty="0">
                <a:latin typeface="Calibri" panose="020F0502020204030204" pitchFamily="34" charset="0"/>
                <a:cs typeface="Calibri" panose="020F0502020204030204" pitchFamily="34" charset="0"/>
              </a:rPr>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F56AF38A-8BE8-485A-AE14-BCE9043D4979}"/>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5" name="תמונה 4">
            <a:extLst>
              <a:ext uri="{FF2B5EF4-FFF2-40B4-BE49-F238E27FC236}">
                <a16:creationId xmlns:a16="http://schemas.microsoft.com/office/drawing/2014/main" id="{BCA296C8-2C69-4BC6-BC54-653A2525E5C5}"/>
              </a:ext>
            </a:extLst>
          </p:cNvPr>
          <p:cNvPicPr>
            <a:picLocks noChangeAspect="1"/>
          </p:cNvPicPr>
          <p:nvPr/>
        </p:nvPicPr>
        <p:blipFill>
          <a:blip r:embed="rId2"/>
          <a:stretch>
            <a:fillRect/>
          </a:stretch>
        </p:blipFill>
        <p:spPr>
          <a:xfrm>
            <a:off x="4474344" y="3727974"/>
            <a:ext cx="3569563" cy="2515783"/>
          </a:xfrm>
          <a:prstGeom prst="rect">
            <a:avLst/>
          </a:prstGeom>
        </p:spPr>
      </p:pic>
    </p:spTree>
    <p:extLst>
      <p:ext uri="{BB962C8B-B14F-4D97-AF65-F5344CB8AC3E}">
        <p14:creationId xmlns:p14="http://schemas.microsoft.com/office/powerpoint/2010/main" val="164067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DACFF9-C594-4372-99DD-C0EA4DA455A8}"/>
              </a:ext>
            </a:extLst>
          </p:cNvPr>
          <p:cNvSpPr>
            <a:spLocks noGrp="1"/>
          </p:cNvSpPr>
          <p:nvPr>
            <p:ph type="title"/>
          </p:nvPr>
        </p:nvSpPr>
        <p:spPr/>
        <p:txBody>
          <a:bodyPr/>
          <a:lstStyle/>
          <a:p>
            <a:r>
              <a:rPr lang="en-US" dirty="0"/>
              <a:t>Relational and Non-Relational Data Bases</a:t>
            </a:r>
            <a:endParaRPr lang="he-IL" dirty="0"/>
          </a:p>
        </p:txBody>
      </p:sp>
      <p:sp>
        <p:nvSpPr>
          <p:cNvPr id="3" name="מציין מיקום תוכן 2">
            <a:extLst>
              <a:ext uri="{FF2B5EF4-FFF2-40B4-BE49-F238E27FC236}">
                <a16:creationId xmlns:a16="http://schemas.microsoft.com/office/drawing/2014/main" id="{F9839039-674B-4C8F-A51B-98C1AD8CD567}"/>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ישנם שני סוגים של מסדי נתונים: מסד נתונים </a:t>
            </a:r>
            <a:r>
              <a:rPr lang="he-IL" dirty="0" err="1">
                <a:latin typeface="Calibri" panose="020F0502020204030204" pitchFamily="34" charset="0"/>
                <a:cs typeface="Calibri" panose="020F0502020204030204" pitchFamily="34" charset="0"/>
              </a:rPr>
              <a:t>רלציוני</a:t>
            </a:r>
            <a:r>
              <a:rPr lang="he-IL" dirty="0">
                <a:latin typeface="Calibri" panose="020F0502020204030204" pitchFamily="34" charset="0"/>
                <a:cs typeface="Calibri" panose="020F0502020204030204" pitchFamily="34" charset="0"/>
              </a:rPr>
              <a:t> ומסד נתונים לא </a:t>
            </a:r>
            <a:r>
              <a:rPr lang="he-IL" dirty="0" err="1">
                <a:latin typeface="Calibri" panose="020F0502020204030204" pitchFamily="34" charset="0"/>
                <a:cs typeface="Calibri" panose="020F0502020204030204" pitchFamily="34" charset="0"/>
              </a:rPr>
              <a:t>רלציוני</a:t>
            </a:r>
            <a:r>
              <a:rPr lang="he-IL" dirty="0">
                <a:latin typeface="Calibri" panose="020F0502020204030204" pitchFamily="34" charset="0"/>
                <a:cs typeface="Calibri" panose="020F0502020204030204" pitchFamily="34" charset="0"/>
              </a:rPr>
              <a:t>:</a:t>
            </a:r>
          </a:p>
          <a:p>
            <a:pPr marL="0" indent="0">
              <a:buNone/>
            </a:pPr>
            <a:r>
              <a:rPr lang="en-US" b="1" dirty="0">
                <a:latin typeface="Calibri" panose="020F0502020204030204" pitchFamily="34" charset="0"/>
                <a:cs typeface="Calibri" panose="020F0502020204030204" pitchFamily="34" charset="0"/>
              </a:rPr>
              <a:t>Relational Database</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מסד נתונים במודל טבלאי המבוסס על שמירת רשומות והקשרים ביניהם בטבלאות בעלות סכמה מוגדרת מראש. </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מודל זה מאפשר נורמליזציה של נתונים (מניעה של שכפול נתונים) והחלת כללי וולידציה עליהם.</a:t>
            </a:r>
            <a:br>
              <a:rPr lang="en-US" dirty="0"/>
            </a:br>
            <a:r>
              <a:rPr lang="he-IL" dirty="0">
                <a:latin typeface="Calibri" panose="020F0502020204030204" pitchFamily="34" charset="0"/>
                <a:cs typeface="Calibri" panose="020F0502020204030204" pitchFamily="34" charset="0"/>
              </a:rPr>
              <a:t>שליפת מידע במסד נתונים </a:t>
            </a:r>
            <a:r>
              <a:rPr lang="he-IL" dirty="0" err="1">
                <a:latin typeface="Calibri" panose="020F0502020204030204" pitchFamily="34" charset="0"/>
                <a:cs typeface="Calibri" panose="020F0502020204030204" pitchFamily="34" charset="0"/>
              </a:rPr>
              <a:t>רלציוני</a:t>
            </a:r>
            <a:r>
              <a:rPr lang="he-IL" dirty="0">
                <a:latin typeface="Calibri" panose="020F0502020204030204" pitchFamily="34" charset="0"/>
                <a:cs typeface="Calibri" panose="020F0502020204030204" pitchFamily="34" charset="0"/>
              </a:rPr>
              <a:t> נעשית באמצעות שפת </a:t>
            </a:r>
            <a:r>
              <a:rPr lang="en-US" dirty="0">
                <a:latin typeface="Calibri" panose="020F0502020204030204" pitchFamily="34" charset="0"/>
                <a:cs typeface="Calibri" panose="020F0502020204030204" pitchFamily="34" charset="0"/>
              </a:rPr>
              <a:t>SQL</a:t>
            </a:r>
            <a:r>
              <a:rPr lang="he-IL" dirty="0">
                <a:latin typeface="Calibri" panose="020F0502020204030204" pitchFamily="34" charset="0"/>
                <a:cs typeface="Calibri" panose="020F0502020204030204" pitchFamily="34" charset="0"/>
              </a:rPr>
              <a:t>.</a:t>
            </a:r>
          </a:p>
          <a:p>
            <a:pPr marL="0" indent="0">
              <a:buNone/>
            </a:pPr>
            <a:r>
              <a:rPr lang="en-US" b="1" dirty="0">
                <a:latin typeface="Calibri" panose="020F0502020204030204" pitchFamily="34" charset="0"/>
                <a:cs typeface="Calibri" panose="020F0502020204030204" pitchFamily="34" charset="0"/>
              </a:rPr>
              <a:t>Non-Relational Database</a:t>
            </a:r>
            <a:r>
              <a:rPr lang="he-IL" dirty="0">
                <a:latin typeface="Calibri" panose="020F0502020204030204" pitchFamily="34" charset="0"/>
                <a:cs typeface="Calibri" panose="020F0502020204030204" pitchFamily="34" charset="0"/>
              </a:rPr>
              <a:t> – מסד נתונים שהמבנה והסכמה שלו אינם מוגדרים מראש. אין בו טבלאות ואין תבנית מוגדרת עבור אחסון הנתונים. </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מודל זה משמש עבור אחסון נתונים שהם </a:t>
            </a:r>
            <a:r>
              <a:rPr lang="en-US" b="1" dirty="0">
                <a:latin typeface="Calibri" panose="020F0502020204030204" pitchFamily="34" charset="0"/>
                <a:cs typeface="Calibri" panose="020F0502020204030204" pitchFamily="34" charset="0"/>
              </a:rPr>
              <a:t>Big Data</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נתונים מגוונים בעלי נפח גדול בצורה מהירה.</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553541A8-D46B-4FF2-AA13-6D59BAF7CAF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729328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EF07D-8666-490F-9C9F-13504E7EFC95}"/>
              </a:ext>
            </a:extLst>
          </p:cNvPr>
          <p:cNvSpPr>
            <a:spLocks noGrp="1"/>
          </p:cNvSpPr>
          <p:nvPr>
            <p:ph type="title"/>
          </p:nvPr>
        </p:nvSpPr>
        <p:spPr/>
        <p:txBody>
          <a:bodyPr/>
          <a:lstStyle/>
          <a:p>
            <a:pPr algn="r"/>
            <a:r>
              <a:rPr lang="he-IL" dirty="0"/>
              <a:t>עבודה עם </a:t>
            </a:r>
            <a:r>
              <a:rPr lang="en-US" dirty="0"/>
              <a:t>Mongo DB Compass</a:t>
            </a:r>
            <a:endParaRPr lang="he-IL" dirty="0"/>
          </a:p>
        </p:txBody>
      </p:sp>
      <p:sp>
        <p:nvSpPr>
          <p:cNvPr id="3" name="מציין מיקום תוכן 2">
            <a:extLst>
              <a:ext uri="{FF2B5EF4-FFF2-40B4-BE49-F238E27FC236}">
                <a16:creationId xmlns:a16="http://schemas.microsoft.com/office/drawing/2014/main" id="{8F4B5AC3-1FF0-4DB7-807D-1AE625CC6CCC}"/>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Mongo DB Compass</a:t>
            </a:r>
            <a:r>
              <a:rPr lang="he-IL" dirty="0">
                <a:latin typeface="Calibri" panose="020F0502020204030204" pitchFamily="34" charset="0"/>
                <a:cs typeface="Calibri" panose="020F0502020204030204" pitchFamily="34" charset="0"/>
              </a:rPr>
              <a:t> הוא כלי </a:t>
            </a:r>
            <a:r>
              <a:rPr lang="en-US" dirty="0">
                <a:latin typeface="Calibri" panose="020F0502020204030204" pitchFamily="34" charset="0"/>
                <a:cs typeface="Calibri" panose="020F0502020204030204" pitchFamily="34" charset="0"/>
              </a:rPr>
              <a:t>GUI</a:t>
            </a:r>
            <a:r>
              <a:rPr lang="he-IL" dirty="0">
                <a:latin typeface="Calibri" panose="020F0502020204030204" pitchFamily="34" charset="0"/>
                <a:cs typeface="Calibri" panose="020F0502020204030204" pitchFamily="34" charset="0"/>
              </a:rPr>
              <a:t> מיוחד לעבודה עם מסד נתונים מסוג </a:t>
            </a:r>
            <a:r>
              <a:rPr lang="en-US" dirty="0">
                <a:latin typeface="Calibri" panose="020F0502020204030204" pitchFamily="34" charset="0"/>
                <a:cs typeface="Calibri" panose="020F0502020204030204" pitchFamily="34" charset="0"/>
              </a:rPr>
              <a:t>Mongo DB</a:t>
            </a:r>
            <a:r>
              <a:rPr lang="he-IL"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בעבודה אתו ניתן להתחבר למסד נתונים לוקאלי, על המחשב הזה (</a:t>
            </a:r>
            <a:r>
              <a:rPr lang="en-US" dirty="0">
                <a:latin typeface="Calibri" panose="020F0502020204030204" pitchFamily="34" charset="0"/>
                <a:cs typeface="Calibri" panose="020F0502020204030204" pitchFamily="34" charset="0"/>
              </a:rPr>
              <a:t>URI: mongodb://localhost:27017</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או למסד נתונים מרוחק עם </a:t>
            </a:r>
            <a:r>
              <a:rPr lang="en-US" dirty="0">
                <a:latin typeface="Calibri" panose="020F0502020204030204" pitchFamily="34" charset="0"/>
                <a:cs typeface="Calibri" panose="020F0502020204030204" pitchFamily="34" charset="0"/>
              </a:rPr>
              <a:t>connection string </a:t>
            </a:r>
            <a:r>
              <a:rPr lang="he-IL" dirty="0">
                <a:latin typeface="Calibri" panose="020F0502020204030204" pitchFamily="34" charset="0"/>
                <a:cs typeface="Calibri" panose="020F0502020204030204" pitchFamily="34" charset="0"/>
              </a:rPr>
              <a:t> שהעתקנו (כאשר נצטרך להכניס את הסיסמה במקום שרשום </a:t>
            </a:r>
            <a:r>
              <a:rPr lang="en-US" dirty="0">
                <a:latin typeface="Calibri" panose="020F0502020204030204" pitchFamily="34" charset="0"/>
                <a:cs typeface="Calibri" panose="020F0502020204030204" pitchFamily="34" charset="0"/>
              </a:rPr>
              <a:t>password</a:t>
            </a:r>
            <a:r>
              <a:rPr lang="he-IL" dirty="0">
                <a:latin typeface="Calibri" panose="020F0502020204030204" pitchFamily="34" charset="0"/>
                <a:cs typeface="Calibri" panose="020F0502020204030204" pitchFamily="34" charset="0"/>
              </a:rPr>
              <a:t>).</a:t>
            </a:r>
          </a:p>
        </p:txBody>
      </p:sp>
      <p:sp>
        <p:nvSpPr>
          <p:cNvPr id="4" name="מציין מיקום של מספר שקופית 3">
            <a:extLst>
              <a:ext uri="{FF2B5EF4-FFF2-40B4-BE49-F238E27FC236}">
                <a16:creationId xmlns:a16="http://schemas.microsoft.com/office/drawing/2014/main" id="{4967C7DA-7302-4918-9EFA-DC78F2C67C1F}"/>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5" name="תמונה 4">
            <a:extLst>
              <a:ext uri="{FF2B5EF4-FFF2-40B4-BE49-F238E27FC236}">
                <a16:creationId xmlns:a16="http://schemas.microsoft.com/office/drawing/2014/main" id="{959E5BE5-42F1-4483-B812-7AB797A02D39}"/>
              </a:ext>
            </a:extLst>
          </p:cNvPr>
          <p:cNvPicPr>
            <a:picLocks noChangeAspect="1"/>
          </p:cNvPicPr>
          <p:nvPr/>
        </p:nvPicPr>
        <p:blipFill>
          <a:blip r:embed="rId2"/>
          <a:stretch>
            <a:fillRect/>
          </a:stretch>
        </p:blipFill>
        <p:spPr>
          <a:xfrm>
            <a:off x="5095629" y="4311650"/>
            <a:ext cx="4884984" cy="2126405"/>
          </a:xfrm>
          <a:prstGeom prst="rect">
            <a:avLst/>
          </a:prstGeom>
        </p:spPr>
      </p:pic>
    </p:spTree>
    <p:extLst>
      <p:ext uri="{BB962C8B-B14F-4D97-AF65-F5344CB8AC3E}">
        <p14:creationId xmlns:p14="http://schemas.microsoft.com/office/powerpoint/2010/main" val="1291725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4EA36E-675D-4EF5-BA0E-01F9021D300F}"/>
              </a:ext>
            </a:extLst>
          </p:cNvPr>
          <p:cNvSpPr>
            <a:spLocks noGrp="1"/>
          </p:cNvSpPr>
          <p:nvPr>
            <p:ph type="title"/>
          </p:nvPr>
        </p:nvSpPr>
        <p:spPr/>
        <p:txBody>
          <a:bodyPr/>
          <a:lstStyle/>
          <a:p>
            <a:pPr algn="r"/>
            <a:r>
              <a:rPr lang="he-IL" dirty="0"/>
              <a:t>עבודה עם </a:t>
            </a:r>
            <a:r>
              <a:rPr lang="en-US" dirty="0"/>
              <a:t>Mongo DB Compass</a:t>
            </a:r>
            <a:endParaRPr lang="he-IL" dirty="0"/>
          </a:p>
        </p:txBody>
      </p:sp>
      <p:sp>
        <p:nvSpPr>
          <p:cNvPr id="3" name="מציין מיקום תוכן 2">
            <a:extLst>
              <a:ext uri="{FF2B5EF4-FFF2-40B4-BE49-F238E27FC236}">
                <a16:creationId xmlns:a16="http://schemas.microsoft.com/office/drawing/2014/main" id="{D36A54C7-1587-4BDC-84E2-5BB607C25F0E}"/>
              </a:ext>
            </a:extLst>
          </p:cNvPr>
          <p:cNvSpPr>
            <a:spLocks noGrp="1"/>
          </p:cNvSpPr>
          <p:nvPr>
            <p:ph idx="1"/>
          </p:nvPr>
        </p:nvSpPr>
        <p:spPr/>
        <p:txBody>
          <a:bodyPr>
            <a:normAutofit lnSpcReduction="10000"/>
          </a:bodyPr>
          <a:lstStyle/>
          <a:p>
            <a:pPr marL="0" indent="0">
              <a:buNone/>
            </a:pPr>
            <a:r>
              <a:rPr lang="he-IL" dirty="0">
                <a:latin typeface="Calibri" panose="020F0502020204030204" pitchFamily="34" charset="0"/>
                <a:cs typeface="Calibri" panose="020F0502020204030204" pitchFamily="34" charset="0"/>
              </a:rPr>
              <a:t>לאחר שהתחברנו לשרת הלוקאלי / המרוחק נוכל לראות את כל מסדי הנתונים שנמצאים תחת ה </a:t>
            </a:r>
            <a:r>
              <a:rPr lang="en-US" dirty="0">
                <a:latin typeface="Calibri" panose="020F0502020204030204" pitchFamily="34" charset="0"/>
                <a:cs typeface="Calibri" panose="020F0502020204030204" pitchFamily="34" charset="0"/>
              </a:rPr>
              <a:t>Cluster</a:t>
            </a:r>
            <a:r>
              <a:rPr lang="he-IL" dirty="0">
                <a:latin typeface="Calibri" panose="020F0502020204030204" pitchFamily="34" charset="0"/>
                <a:cs typeface="Calibri" panose="020F0502020204030204" pitchFamily="34" charset="0"/>
              </a:rPr>
              <a:t> שלנו.</a:t>
            </a:r>
          </a:p>
          <a:p>
            <a:pPr marL="0" indent="0">
              <a:buNone/>
            </a:pPr>
            <a:r>
              <a:rPr lang="he-IL" dirty="0">
                <a:latin typeface="Calibri" panose="020F0502020204030204" pitchFamily="34" charset="0"/>
                <a:cs typeface="Calibri" panose="020F0502020204030204" pitchFamily="34" charset="0"/>
              </a:rPr>
              <a:t>בלחיצה על כל מסד נתונים נוכל לראות את כל ה </a:t>
            </a:r>
            <a:r>
              <a:rPr lang="en-US" dirty="0">
                <a:latin typeface="Calibri" panose="020F0502020204030204" pitchFamily="34" charset="0"/>
                <a:cs typeface="Calibri" panose="020F0502020204030204" pitchFamily="34" charset="0"/>
              </a:rPr>
              <a:t>collections</a:t>
            </a:r>
            <a:r>
              <a:rPr lang="he-IL" dirty="0">
                <a:latin typeface="Calibri" panose="020F0502020204030204" pitchFamily="34" charset="0"/>
                <a:cs typeface="Calibri" panose="020F0502020204030204" pitchFamily="34" charset="0"/>
              </a:rPr>
              <a:t> שהוא מכיל ובלחיצה על כל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נוכל לראות את כל 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שיש בתוכו.</a:t>
            </a:r>
          </a:p>
          <a:p>
            <a:pPr marL="0" indent="0">
              <a:buNone/>
            </a:pPr>
            <a:r>
              <a:rPr lang="he-IL" dirty="0">
                <a:latin typeface="Calibri" panose="020F0502020204030204" pitchFamily="34" charset="0"/>
                <a:cs typeface="Calibri" panose="020F0502020204030204" pitchFamily="34" charset="0"/>
              </a:rPr>
              <a:t>(כאשר נעמוד על </a:t>
            </a:r>
            <a:r>
              <a:rPr lang="he-IL">
                <a:latin typeface="Calibri" panose="020F0502020204030204" pitchFamily="34" charset="0"/>
                <a:cs typeface="Calibri" panose="020F0502020204030204" pitchFamily="34" charset="0"/>
              </a:rPr>
              <a:t>ה </a:t>
            </a:r>
            <a:r>
              <a:rPr lang="en-US">
                <a:latin typeface="Calibri" panose="020F0502020204030204" pitchFamily="34" charset="0"/>
                <a:cs typeface="Calibri" panose="020F0502020204030204" pitchFamily="34" charset="0"/>
              </a:rPr>
              <a:t>database</a:t>
            </a:r>
            <a:r>
              <a:rPr lang="he-IL">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נראה את הגודל הממוצע של כל </a:t>
            </a:r>
            <a:r>
              <a:rPr lang="en-US" dirty="0">
                <a:latin typeface="Calibri" panose="020F0502020204030204" pitchFamily="34" charset="0"/>
                <a:cs typeface="Calibri" panose="020F0502020204030204" pitchFamily="34" charset="0"/>
              </a:rPr>
              <a:t>document</a:t>
            </a:r>
            <a:r>
              <a:rPr lang="he-IL" dirty="0">
                <a:latin typeface="Calibri" panose="020F0502020204030204" pitchFamily="34" charset="0"/>
                <a:cs typeface="Calibri" panose="020F0502020204030204" pitchFamily="34" charset="0"/>
              </a:rPr>
              <a:t>, מספר ה </a:t>
            </a:r>
            <a:r>
              <a:rPr lang="en-US" dirty="0">
                <a:latin typeface="Calibri" panose="020F0502020204030204" pitchFamily="34" charset="0"/>
                <a:cs typeface="Calibri" panose="020F0502020204030204" pitchFamily="34" charset="0"/>
              </a:rPr>
              <a:t>documents</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שקיימים באוסף הזה, הגודל של כולם ביחד...)</a:t>
            </a:r>
          </a:p>
          <a:p>
            <a:pPr marL="0" indent="0">
              <a:buNone/>
            </a:pPr>
            <a:r>
              <a:rPr lang="he-IL" b="1" dirty="0">
                <a:latin typeface="Calibri" panose="020F0502020204030204" pitchFamily="34" charset="0"/>
                <a:cs typeface="Calibri" panose="020F0502020204030204" pitchFamily="34" charset="0"/>
              </a:rPr>
              <a:t>לכל </a:t>
            </a:r>
            <a:r>
              <a:rPr lang="en-US" b="1" dirty="0">
                <a:latin typeface="Calibri" panose="020F0502020204030204" pitchFamily="34" charset="0"/>
                <a:cs typeface="Calibri" panose="020F0502020204030204" pitchFamily="34" charset="0"/>
              </a:rPr>
              <a:t>document</a:t>
            </a:r>
            <a:r>
              <a:rPr lang="he-IL" b="1" dirty="0">
                <a:latin typeface="Calibri" panose="020F0502020204030204" pitchFamily="34" charset="0"/>
                <a:cs typeface="Calibri" panose="020F0502020204030204" pitchFamily="34" charset="0"/>
              </a:rPr>
              <a:t> ב </a:t>
            </a:r>
            <a:r>
              <a:rPr lang="en-US" b="1" dirty="0">
                <a:latin typeface="Calibri" panose="020F0502020204030204" pitchFamily="34" charset="0"/>
                <a:cs typeface="Calibri" panose="020F0502020204030204" pitchFamily="34" charset="0"/>
              </a:rPr>
              <a:t>mongo </a:t>
            </a:r>
            <a:r>
              <a:rPr lang="en-US" b="1" dirty="0" err="1">
                <a:latin typeface="Calibri" panose="020F0502020204030204" pitchFamily="34" charset="0"/>
                <a:cs typeface="Calibri" panose="020F0502020204030204" pitchFamily="34" charset="0"/>
              </a:rPr>
              <a:t>db</a:t>
            </a:r>
            <a:r>
              <a:rPr lang="he-IL" b="1" dirty="0">
                <a:latin typeface="Calibri" panose="020F0502020204030204" pitchFamily="34" charset="0"/>
                <a:cs typeface="Calibri" panose="020F0502020204030204" pitchFamily="34" charset="0"/>
              </a:rPr>
              <a:t> חייבת להיות עמודה בשם </a:t>
            </a:r>
            <a:r>
              <a:rPr lang="en-US" b="1" dirty="0">
                <a:latin typeface="Calibri" panose="020F0502020204030204" pitchFamily="34" charset="0"/>
                <a:cs typeface="Calibri" panose="020F0502020204030204" pitchFamily="34" charset="0"/>
              </a:rPr>
              <a:t>_id</a:t>
            </a:r>
            <a:r>
              <a:rPr lang="he-IL" b="1" dirty="0">
                <a:latin typeface="Calibri" panose="020F0502020204030204" pitchFamily="34" charset="0"/>
                <a:cs typeface="Calibri" panose="020F0502020204030204" pitchFamily="34" charset="0"/>
              </a:rPr>
              <a:t> שהיא ערך מזהה ל </a:t>
            </a:r>
            <a:r>
              <a:rPr lang="en-US" b="1" dirty="0">
                <a:latin typeface="Calibri" panose="020F0502020204030204" pitchFamily="34" charset="0"/>
                <a:cs typeface="Calibri" panose="020F0502020204030204" pitchFamily="34" charset="0"/>
              </a:rPr>
              <a:t>document</a:t>
            </a:r>
            <a:r>
              <a:rPr lang="he-IL" b="1" dirty="0">
                <a:latin typeface="Calibri" panose="020F0502020204030204" pitchFamily="34" charset="0"/>
                <a:cs typeface="Calibri" panose="020F0502020204030204" pitchFamily="34" charset="0"/>
              </a:rPr>
              <a:t> הזה. זהו האילוץ היחיד שיש לנו במסד נתונים מסוג </a:t>
            </a:r>
            <a:r>
              <a:rPr lang="en-US" b="1" dirty="0">
                <a:latin typeface="Calibri" panose="020F0502020204030204" pitchFamily="34" charset="0"/>
                <a:cs typeface="Calibri" panose="020F0502020204030204" pitchFamily="34" charset="0"/>
              </a:rPr>
              <a:t>mongo </a:t>
            </a:r>
            <a:r>
              <a:rPr lang="en-US" b="1" dirty="0" err="1">
                <a:latin typeface="Calibri" panose="020F0502020204030204" pitchFamily="34" charset="0"/>
                <a:cs typeface="Calibri" panose="020F0502020204030204" pitchFamily="34" charset="0"/>
              </a:rPr>
              <a:t>db</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אנחנו יכולים לתת את ה </a:t>
            </a:r>
            <a:r>
              <a:rPr lang="en-US" dirty="0">
                <a:latin typeface="Calibri" panose="020F0502020204030204" pitchFamily="34" charset="0"/>
                <a:cs typeface="Calibri" panose="020F0502020204030204" pitchFamily="34" charset="0"/>
              </a:rPr>
              <a:t>ID</a:t>
            </a:r>
            <a:r>
              <a:rPr lang="he-IL" dirty="0">
                <a:latin typeface="Calibri" panose="020F0502020204030204" pitchFamily="34" charset="0"/>
                <a:cs typeface="Calibri" panose="020F0502020204030204" pitchFamily="34" charset="0"/>
              </a:rPr>
              <a:t> בעצמנו (ע"י הוספת השדה </a:t>
            </a:r>
            <a:r>
              <a:rPr lang="en-US" dirty="0">
                <a:latin typeface="Calibri" panose="020F0502020204030204" pitchFamily="34" charset="0"/>
                <a:cs typeface="Calibri" panose="020F0502020204030204" pitchFamily="34" charset="0"/>
              </a:rPr>
              <a:t>_id</a:t>
            </a:r>
            <a:r>
              <a:rPr lang="he-IL" dirty="0">
                <a:latin typeface="Calibri" panose="020F0502020204030204" pitchFamily="34" charset="0"/>
                <a:cs typeface="Calibri" panose="020F0502020204030204" pitchFamily="34" charset="0"/>
              </a:rPr>
              <a:t> עם ערך) או לתת למערכת לספק את זה עבורנו – זהו מספר </a:t>
            </a:r>
            <a:r>
              <a:rPr lang="he-IL" dirty="0" err="1">
                <a:latin typeface="Calibri" panose="020F0502020204030204" pitchFamily="34" charset="0"/>
                <a:cs typeface="Calibri" panose="020F0502020204030204" pitchFamily="34" charset="0"/>
              </a:rPr>
              <a:t>הקסא</a:t>
            </a:r>
            <a:r>
              <a:rPr lang="he-IL" dirty="0">
                <a:latin typeface="Calibri" panose="020F0502020204030204" pitchFamily="34" charset="0"/>
                <a:cs typeface="Calibri" panose="020F0502020204030204" pitchFamily="34" charset="0"/>
              </a:rPr>
              <a:t>-דצימלי שהמערכת מחשבת ונותנת. </a:t>
            </a:r>
          </a:p>
          <a:p>
            <a:pPr marL="0" indent="0">
              <a:buNone/>
            </a:pPr>
            <a:r>
              <a:rPr lang="he-IL" dirty="0"/>
              <a:t>  </a:t>
            </a:r>
          </a:p>
        </p:txBody>
      </p:sp>
      <p:sp>
        <p:nvSpPr>
          <p:cNvPr id="4" name="מציין מיקום של מספר שקופית 3">
            <a:extLst>
              <a:ext uri="{FF2B5EF4-FFF2-40B4-BE49-F238E27FC236}">
                <a16:creationId xmlns:a16="http://schemas.microsoft.com/office/drawing/2014/main" id="{662A9CDB-4272-4A9B-A9C4-82E83411BEAA}"/>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55806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7488AC-52CC-4E9B-BBE4-23AACA05B58A}"/>
              </a:ext>
            </a:extLst>
          </p:cNvPr>
          <p:cNvSpPr>
            <a:spLocks noGrp="1"/>
          </p:cNvSpPr>
          <p:nvPr>
            <p:ph type="title"/>
          </p:nvPr>
        </p:nvSpPr>
        <p:spPr/>
        <p:txBody>
          <a:bodyPr/>
          <a:lstStyle/>
          <a:p>
            <a:pPr algn="r"/>
            <a:r>
              <a:rPr lang="he-IL" dirty="0"/>
              <a:t>עבודה עם </a:t>
            </a:r>
            <a:r>
              <a:rPr lang="en-US" dirty="0"/>
              <a:t>Mongo DB Compass</a:t>
            </a:r>
            <a:r>
              <a:rPr lang="he-IL" dirty="0"/>
              <a:t> – </a:t>
            </a:r>
            <a:br>
              <a:rPr lang="en-US" dirty="0"/>
            </a:br>
            <a:r>
              <a:rPr lang="he-IL" dirty="0"/>
              <a:t>הוספת </a:t>
            </a:r>
            <a:r>
              <a:rPr lang="en-US" dirty="0"/>
              <a:t>Data</a:t>
            </a:r>
            <a:endParaRPr lang="he-IL" dirty="0"/>
          </a:p>
        </p:txBody>
      </p:sp>
      <p:sp>
        <p:nvSpPr>
          <p:cNvPr id="3" name="מציין מיקום תוכן 2">
            <a:extLst>
              <a:ext uri="{FF2B5EF4-FFF2-40B4-BE49-F238E27FC236}">
                <a16:creationId xmlns:a16="http://schemas.microsoft.com/office/drawing/2014/main" id="{B4D59099-6BE8-4829-BCD8-805822655C8A}"/>
              </a:ext>
            </a:extLst>
          </p:cNvPr>
          <p:cNvSpPr>
            <a:spLocks noGrp="1"/>
          </p:cNvSpPr>
          <p:nvPr>
            <p:ph idx="1"/>
          </p:nvPr>
        </p:nvSpPr>
        <p:spPr/>
        <p:txBody>
          <a:bodyPr/>
          <a:lstStyle/>
          <a:p>
            <a:pPr marL="0" indent="0">
              <a:buNone/>
            </a:pPr>
            <a:r>
              <a:rPr lang="en-US" sz="1400" dirty="0">
                <a:latin typeface="Calibri" panose="020F0502020204030204" pitchFamily="34" charset="0"/>
                <a:cs typeface="Calibri" panose="020F0502020204030204" pitchFamily="34" charset="0"/>
              </a:rPr>
              <a:t>ADD DATA –</a:t>
            </a:r>
          </a:p>
          <a:p>
            <a:pPr marL="0" indent="0">
              <a:buNone/>
            </a:pPr>
            <a:r>
              <a:rPr lang="en-US" sz="1400" dirty="0">
                <a:latin typeface="Calibri" panose="020F0502020204030204" pitchFamily="34" charset="0"/>
                <a:cs typeface="Calibri" panose="020F0502020204030204" pitchFamily="34" charset="0"/>
              </a:rPr>
              <a:t>Import File</a:t>
            </a:r>
            <a:r>
              <a:rPr lang="he-IL" sz="1400" dirty="0">
                <a:latin typeface="Calibri" panose="020F0502020204030204" pitchFamily="34" charset="0"/>
                <a:cs typeface="Calibri" panose="020F0502020204030204" pitchFamily="34" charset="0"/>
              </a:rPr>
              <a:t> - אפשרות להוספת נתונים מתוך קובץ </a:t>
            </a:r>
            <a:r>
              <a:rPr lang="en-US" sz="1400" dirty="0">
                <a:latin typeface="Calibri" panose="020F0502020204030204" pitchFamily="34" charset="0"/>
                <a:cs typeface="Calibri" panose="020F0502020204030204" pitchFamily="34" charset="0"/>
              </a:rPr>
              <a:t>JSON/CSV</a:t>
            </a:r>
            <a:r>
              <a:rPr lang="he-IL" sz="1400" dirty="0">
                <a:latin typeface="Calibri" panose="020F0502020204030204" pitchFamily="34" charset="0"/>
                <a:cs typeface="Calibri" panose="020F0502020204030204" pitchFamily="34" charset="0"/>
              </a:rPr>
              <a:t> חיצוני.</a:t>
            </a: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Insert Document</a:t>
            </a:r>
            <a:r>
              <a:rPr lang="he-IL" sz="1400" dirty="0">
                <a:latin typeface="Calibri" panose="020F0502020204030204" pitchFamily="34" charset="0"/>
                <a:cs typeface="Calibri" panose="020F0502020204030204" pitchFamily="34" charset="0"/>
              </a:rPr>
              <a:t> – הוספה של נתונים כאן ועכשיו דרך ה </a:t>
            </a:r>
            <a:r>
              <a:rPr lang="en-US" sz="1400" dirty="0">
                <a:latin typeface="Calibri" panose="020F0502020204030204" pitchFamily="34" charset="0"/>
                <a:cs typeface="Calibri" panose="020F0502020204030204" pitchFamily="34" charset="0"/>
              </a:rPr>
              <a:t>GUI</a:t>
            </a:r>
            <a:r>
              <a:rPr lang="he-IL" sz="1400" dirty="0">
                <a:latin typeface="Calibri" panose="020F0502020204030204" pitchFamily="34" charset="0"/>
                <a:cs typeface="Calibri" panose="020F0502020204030204" pitchFamily="34" charset="0"/>
              </a:rPr>
              <a:t>.</a:t>
            </a:r>
          </a:p>
          <a:p>
            <a:pPr marL="0" indent="0">
              <a:buNone/>
            </a:pPr>
            <a:r>
              <a:rPr lang="he-IL" sz="1400" dirty="0">
                <a:latin typeface="Calibri" panose="020F0502020204030204" pitchFamily="34" charset="0"/>
                <a:cs typeface="Calibri" panose="020F0502020204030204" pitchFamily="34" charset="0"/>
              </a:rPr>
              <a:t>בהוספה של נתונים, ניתן להגדיר את סוג הנתונים. סוג הנתונים יכול להיות גם מערך וגם אובייקט שהוא בעצם תת מסמך (</a:t>
            </a:r>
            <a:r>
              <a:rPr lang="en-US" sz="1400" dirty="0">
                <a:latin typeface="Calibri" panose="020F0502020204030204" pitchFamily="34" charset="0"/>
                <a:cs typeface="Calibri" panose="020F0502020204030204" pitchFamily="34" charset="0"/>
              </a:rPr>
              <a:t>sub-document</a:t>
            </a:r>
            <a:r>
              <a:rPr lang="he-IL" sz="1400" dirty="0">
                <a:latin typeface="Calibri" panose="020F0502020204030204" pitchFamily="34" charset="0"/>
                <a:cs typeface="Calibri" panose="020F0502020204030204" pitchFamily="34" charset="0"/>
              </a:rPr>
              <a:t>)בתוך המסמך.</a:t>
            </a:r>
            <a:br>
              <a:rPr lang="en-US" sz="1400" dirty="0">
                <a:latin typeface="Calibri" panose="020F0502020204030204" pitchFamily="34" charset="0"/>
                <a:cs typeface="Calibri" panose="020F0502020204030204" pitchFamily="34" charset="0"/>
              </a:rPr>
            </a:br>
            <a:r>
              <a:rPr lang="he-IL" sz="1400" dirty="0">
                <a:latin typeface="Calibri" panose="020F0502020204030204" pitchFamily="34" charset="0"/>
                <a:cs typeface="Calibri" panose="020F0502020204030204" pitchFamily="34" charset="0"/>
              </a:rPr>
              <a:t>(במידה ונשנה בהמשך את תוכן השדה, </a:t>
            </a:r>
            <a:r>
              <a:rPr lang="he-IL" sz="1400" dirty="0" err="1">
                <a:latin typeface="Calibri" panose="020F0502020204030204" pitchFamily="34" charset="0"/>
                <a:cs typeface="Calibri" panose="020F0502020204030204" pitchFamily="34" charset="0"/>
              </a:rPr>
              <a:t>וה</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type</a:t>
            </a:r>
            <a:r>
              <a:rPr lang="he-IL" sz="1400" dirty="0">
                <a:latin typeface="Calibri" panose="020F0502020204030204" pitchFamily="34" charset="0"/>
                <a:cs typeface="Calibri" panose="020F0502020204030204" pitchFamily="34" charset="0"/>
              </a:rPr>
              <a:t> של התוכן החדש יהיה מסוג שונה ממה שהיה קודם, ישתנה אוטומטית ה </a:t>
            </a:r>
            <a:r>
              <a:rPr lang="en-US" sz="1400" dirty="0">
                <a:latin typeface="Calibri" panose="020F0502020204030204" pitchFamily="34" charset="0"/>
                <a:cs typeface="Calibri" panose="020F0502020204030204" pitchFamily="34" charset="0"/>
              </a:rPr>
              <a:t>type</a:t>
            </a:r>
            <a:r>
              <a:rPr lang="he-IL" sz="1400" dirty="0">
                <a:latin typeface="Calibri" panose="020F0502020204030204" pitchFamily="34" charset="0"/>
                <a:cs typeface="Calibri" panose="020F0502020204030204" pitchFamily="34" charset="0"/>
              </a:rPr>
              <a:t>).</a:t>
            </a:r>
          </a:p>
          <a:p>
            <a:pPr marL="0" indent="0">
              <a:buNone/>
            </a:pPr>
            <a:r>
              <a:rPr lang="he-IL" sz="1400" dirty="0">
                <a:latin typeface="Calibri" panose="020F0502020204030204" pitchFamily="34" charset="0"/>
                <a:cs typeface="Calibri" panose="020F0502020204030204" pitchFamily="34" charset="0"/>
              </a:rPr>
              <a:t>החיסרון של הוספת נתונים דרך ה </a:t>
            </a:r>
            <a:r>
              <a:rPr lang="en-US" sz="1400" dirty="0">
                <a:latin typeface="Calibri" panose="020F0502020204030204" pitchFamily="34" charset="0"/>
                <a:cs typeface="Calibri" panose="020F0502020204030204" pitchFamily="34" charset="0"/>
              </a:rPr>
              <a:t>GUI</a:t>
            </a:r>
            <a:r>
              <a:rPr lang="he-IL" sz="1400" dirty="0">
                <a:latin typeface="Calibri" panose="020F0502020204030204" pitchFamily="34" charset="0"/>
                <a:cs typeface="Calibri" panose="020F0502020204030204" pitchFamily="34" charset="0"/>
              </a:rPr>
              <a:t> הוא שאפשר להוסיף בכל פעם רשומה אחת בלבד.</a:t>
            </a:r>
            <a:br>
              <a:rPr lang="he-IL" dirty="0"/>
            </a:br>
            <a:endParaRPr lang="he-IL" dirty="0"/>
          </a:p>
        </p:txBody>
      </p:sp>
      <p:sp>
        <p:nvSpPr>
          <p:cNvPr id="4" name="מציין מיקום של מספר שקופית 3">
            <a:extLst>
              <a:ext uri="{FF2B5EF4-FFF2-40B4-BE49-F238E27FC236}">
                <a16:creationId xmlns:a16="http://schemas.microsoft.com/office/drawing/2014/main" id="{AF8DF5AD-7AA7-494D-A303-C8071DC530A8}"/>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5" name="תמונה 4">
            <a:extLst>
              <a:ext uri="{FF2B5EF4-FFF2-40B4-BE49-F238E27FC236}">
                <a16:creationId xmlns:a16="http://schemas.microsoft.com/office/drawing/2014/main" id="{B716A71F-62EA-4BD0-B9C1-203E7D113DAB}"/>
              </a:ext>
            </a:extLst>
          </p:cNvPr>
          <p:cNvPicPr>
            <a:picLocks noChangeAspect="1"/>
          </p:cNvPicPr>
          <p:nvPr/>
        </p:nvPicPr>
        <p:blipFill>
          <a:blip r:embed="rId2"/>
          <a:stretch>
            <a:fillRect/>
          </a:stretch>
        </p:blipFill>
        <p:spPr>
          <a:xfrm>
            <a:off x="5365993" y="4868800"/>
            <a:ext cx="3955742" cy="1706517"/>
          </a:xfrm>
          <a:prstGeom prst="rect">
            <a:avLst/>
          </a:prstGeom>
        </p:spPr>
      </p:pic>
    </p:spTree>
    <p:extLst>
      <p:ext uri="{BB962C8B-B14F-4D97-AF65-F5344CB8AC3E}">
        <p14:creationId xmlns:p14="http://schemas.microsoft.com/office/powerpoint/2010/main" val="2696829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259C6E-899C-4468-9699-D800A2C53A72}"/>
              </a:ext>
            </a:extLst>
          </p:cNvPr>
          <p:cNvSpPr>
            <a:spLocks noGrp="1"/>
          </p:cNvSpPr>
          <p:nvPr>
            <p:ph type="title"/>
          </p:nvPr>
        </p:nvSpPr>
        <p:spPr/>
        <p:txBody>
          <a:bodyPr/>
          <a:lstStyle/>
          <a:p>
            <a:pPr algn="r"/>
            <a:r>
              <a:rPr lang="he-IL" dirty="0"/>
              <a:t>עבודה עם </a:t>
            </a:r>
            <a:r>
              <a:rPr lang="en-US" dirty="0"/>
              <a:t>Mongo DB Compass</a:t>
            </a:r>
            <a:r>
              <a:rPr lang="he-IL" dirty="0"/>
              <a:t> – הצגת הנתונים</a:t>
            </a:r>
          </a:p>
        </p:txBody>
      </p:sp>
      <p:sp>
        <p:nvSpPr>
          <p:cNvPr id="3" name="מציין מיקום תוכן 2">
            <a:extLst>
              <a:ext uri="{FF2B5EF4-FFF2-40B4-BE49-F238E27FC236}">
                <a16:creationId xmlns:a16="http://schemas.microsoft.com/office/drawing/2014/main" id="{65C041E9-B30D-4D07-838A-561756DBA3A3}"/>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בהצגת 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ב </a:t>
            </a:r>
            <a:r>
              <a:rPr lang="en-US" dirty="0">
                <a:latin typeface="Calibri" panose="020F0502020204030204" pitchFamily="34" charset="0"/>
                <a:cs typeface="Calibri" panose="020F0502020204030204" pitchFamily="34" charset="0"/>
              </a:rPr>
              <a:t>Mongo DB</a:t>
            </a:r>
            <a:r>
              <a:rPr lang="he-IL" dirty="0">
                <a:latin typeface="Calibri" panose="020F0502020204030204" pitchFamily="34" charset="0"/>
                <a:cs typeface="Calibri" panose="020F0502020204030204" pitchFamily="34" charset="0"/>
              </a:rPr>
              <a:t> יש אפשרות להשתמש בכל מיני פונקציות של איך להציג את הנתונים, איך למיין אותם </a:t>
            </a:r>
            <a:r>
              <a:rPr lang="he-IL" dirty="0" err="1">
                <a:latin typeface="Calibri" panose="020F0502020204030204" pitchFamily="34" charset="0"/>
                <a:cs typeface="Calibri" panose="020F0502020204030204" pitchFamily="34" charset="0"/>
              </a:rPr>
              <a:t>וכו</a:t>
            </a:r>
            <a:r>
              <a:rPr lang="he-IL" dirty="0">
                <a:latin typeface="Calibri" panose="020F0502020204030204" pitchFamily="34" charset="0"/>
                <a:cs typeface="Calibri" panose="020F0502020204030204" pitchFamily="34" charset="0"/>
              </a:rPr>
              <a:t>. כגון: </a:t>
            </a:r>
            <a:r>
              <a:rPr lang="en-US" dirty="0">
                <a:latin typeface="Calibri" panose="020F0502020204030204" pitchFamily="34" charset="0"/>
                <a:cs typeface="Calibri" panose="020F0502020204030204" pitchFamily="34" charset="0"/>
              </a:rPr>
              <a:t>FILTER</a:t>
            </a:r>
            <a:r>
              <a:rPr lang="he-IL" dirty="0">
                <a:latin typeface="Calibri" panose="020F0502020204030204" pitchFamily="34" charset="0"/>
                <a:cs typeface="Calibri" panose="020F0502020204030204" pitchFamily="34" charset="0"/>
              </a:rPr>
              <a:t> – הצגת מסמכים שמכילים שדה ספציפי עם ערך מסוים בלבד. </a:t>
            </a:r>
            <a:r>
              <a:rPr lang="en-US" dirty="0">
                <a:latin typeface="Calibri" panose="020F0502020204030204" pitchFamily="34" charset="0"/>
                <a:cs typeface="Calibri" panose="020F0502020204030204" pitchFamily="34" charset="0"/>
              </a:rPr>
              <a:t>SORT</a:t>
            </a:r>
            <a:r>
              <a:rPr lang="he-IL" dirty="0">
                <a:latin typeface="Calibri" panose="020F0502020204030204" pitchFamily="34" charset="0"/>
                <a:cs typeface="Calibri" panose="020F0502020204030204" pitchFamily="34" charset="0"/>
              </a:rPr>
              <a:t> – מיון עפ"י ערכו של שדה כלשהו. </a:t>
            </a:r>
            <a:r>
              <a:rPr lang="en-US" dirty="0">
                <a:latin typeface="Calibri" panose="020F0502020204030204" pitchFamily="34" charset="0"/>
                <a:cs typeface="Calibri" panose="020F0502020204030204" pitchFamily="34" charset="0"/>
              </a:rPr>
              <a:t>SKIP</a:t>
            </a:r>
            <a:r>
              <a:rPr lang="he-IL" dirty="0">
                <a:latin typeface="Calibri" panose="020F0502020204030204" pitchFamily="34" charset="0"/>
                <a:cs typeface="Calibri" panose="020F0502020204030204" pitchFamily="34" charset="0"/>
              </a:rPr>
              <a:t> – כמה מסמכים לדלג (נניח שרוצים להגיע למסמך שיודעים שהוא נמצא במקום 450 באוסף...) </a:t>
            </a:r>
            <a:r>
              <a:rPr lang="en-US" dirty="0">
                <a:latin typeface="Calibri" panose="020F0502020204030204" pitchFamily="34" charset="0"/>
                <a:cs typeface="Calibri" panose="020F0502020204030204" pitchFamily="34" charset="0"/>
              </a:rPr>
              <a:t>LIMIT</a:t>
            </a:r>
            <a:r>
              <a:rPr lang="he-IL" dirty="0">
                <a:latin typeface="Calibri" panose="020F0502020204030204" pitchFamily="34" charset="0"/>
                <a:cs typeface="Calibri" panose="020F0502020204030204" pitchFamily="34" charset="0"/>
              </a:rPr>
              <a:t> – הגבלה של כמה שורות להציג ועוד.</a:t>
            </a:r>
          </a:p>
          <a:p>
            <a:pPr marL="0" indent="0">
              <a:buNone/>
            </a:pPr>
            <a:r>
              <a:rPr lang="en-US" b="1" dirty="0">
                <a:latin typeface="Calibri" panose="020F0502020204030204" pitchFamily="34" charset="0"/>
                <a:cs typeface="Calibri" panose="020F0502020204030204" pitchFamily="34" charset="0"/>
              </a:rPr>
              <a:t>Aggregations</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ניתן לבצע </a:t>
            </a:r>
            <a:r>
              <a:rPr lang="he-IL" dirty="0" err="1">
                <a:latin typeface="Calibri" panose="020F0502020204030204" pitchFamily="34" charset="0"/>
                <a:cs typeface="Calibri" panose="020F0502020204030204" pitchFamily="34" charset="0"/>
              </a:rPr>
              <a:t>אגריגציות</a:t>
            </a:r>
            <a:r>
              <a:rPr lang="he-IL" dirty="0">
                <a:latin typeface="Calibri" panose="020F0502020204030204" pitchFamily="34" charset="0"/>
                <a:cs typeface="Calibri" panose="020F0502020204030204" pitchFamily="34" charset="0"/>
              </a:rPr>
              <a:t> על הנתונים (צבירה של נתונים) </a:t>
            </a:r>
            <a:r>
              <a:rPr lang="he-IL" dirty="0" err="1">
                <a:latin typeface="Calibri" panose="020F0502020204030204" pitchFamily="34" charset="0"/>
                <a:cs typeface="Calibri" panose="020F0502020204030204" pitchFamily="34" charset="0"/>
              </a:rPr>
              <a:t>וכו</a:t>
            </a:r>
            <a:r>
              <a:rPr lang="he-IL" dirty="0">
                <a:latin typeface="Calibri" panose="020F0502020204030204" pitchFamily="34" charset="0"/>
                <a:cs typeface="Calibri" panose="020F0502020204030204" pitchFamily="34" charset="0"/>
              </a:rPr>
              <a:t>.</a:t>
            </a:r>
          </a:p>
          <a:p>
            <a:pPr marL="0" indent="0">
              <a:buNone/>
            </a:pPr>
            <a:r>
              <a:rPr lang="en-US" b="1" dirty="0">
                <a:latin typeface="Calibri" panose="020F0502020204030204" pitchFamily="34" charset="0"/>
                <a:cs typeface="Calibri" panose="020F0502020204030204" pitchFamily="34" charset="0"/>
              </a:rPr>
              <a:t>Schema</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כאשר לוחצים על </a:t>
            </a:r>
            <a:r>
              <a:rPr lang="en-US" dirty="0">
                <a:latin typeface="Calibri" panose="020F0502020204030204" pitchFamily="34" charset="0"/>
                <a:cs typeface="Calibri" panose="020F0502020204030204" pitchFamily="34" charset="0"/>
              </a:rPr>
              <a:t>Analyze schema</a:t>
            </a:r>
            <a:r>
              <a:rPr lang="he-IL" dirty="0">
                <a:latin typeface="Calibri" panose="020F0502020204030204" pitchFamily="34" charset="0"/>
                <a:cs typeface="Calibri" panose="020F0502020204030204" pitchFamily="34" charset="0"/>
              </a:rPr>
              <a:t> המערכת עושה בעצם ניתוח על הנתונים ומציגה לי את הסכמה שנראה שה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כביכול נבנה על פיה.</a:t>
            </a:r>
          </a:p>
        </p:txBody>
      </p:sp>
      <p:sp>
        <p:nvSpPr>
          <p:cNvPr id="4" name="מציין מיקום של מספר שקופית 3">
            <a:extLst>
              <a:ext uri="{FF2B5EF4-FFF2-40B4-BE49-F238E27FC236}">
                <a16:creationId xmlns:a16="http://schemas.microsoft.com/office/drawing/2014/main" id="{30105441-C188-4312-913F-E032315726DA}"/>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566337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E40519-14B8-4162-9D81-23C5E8230E50}"/>
              </a:ext>
            </a:extLst>
          </p:cNvPr>
          <p:cNvSpPr>
            <a:spLocks noGrp="1"/>
          </p:cNvSpPr>
          <p:nvPr>
            <p:ph type="title"/>
          </p:nvPr>
        </p:nvSpPr>
        <p:spPr/>
        <p:txBody>
          <a:bodyPr/>
          <a:lstStyle/>
          <a:p>
            <a:pPr algn="r"/>
            <a:r>
              <a:rPr lang="he-IL" dirty="0"/>
              <a:t>עבודה עם </a:t>
            </a:r>
            <a:r>
              <a:rPr lang="en-US" dirty="0"/>
              <a:t>Mongo DB Compass</a:t>
            </a:r>
            <a:r>
              <a:rPr lang="he-IL" dirty="0"/>
              <a:t> – שמירת שאילתות</a:t>
            </a:r>
          </a:p>
        </p:txBody>
      </p:sp>
      <p:sp>
        <p:nvSpPr>
          <p:cNvPr id="3" name="מציין מיקום תוכן 2">
            <a:extLst>
              <a:ext uri="{FF2B5EF4-FFF2-40B4-BE49-F238E27FC236}">
                <a16:creationId xmlns:a16="http://schemas.microsoft.com/office/drawing/2014/main" id="{6E060929-AEDA-45F6-AA24-D1143D8D1D48}"/>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פתיחת היסטוריית השאילתות (ניתן לראות גם את השאילתות האחרונות שביצענו וגם את השאילתות ששמרנו במועדפים):</a:t>
            </a:r>
          </a:p>
          <a:p>
            <a:pPr marL="0" indent="0">
              <a:buNone/>
            </a:pPr>
            <a:endParaRPr lang="he-IL" dirty="0"/>
          </a:p>
          <a:p>
            <a:pPr marL="0" indent="0">
              <a:buNone/>
            </a:pPr>
            <a:endParaRPr lang="he-IL" dirty="0"/>
          </a:p>
          <a:p>
            <a:pPr marL="0" indent="0">
              <a:buNone/>
            </a:pPr>
            <a:endParaRPr lang="he-IL" sz="1700" dirty="0">
              <a:latin typeface="Calibri" panose="020F0502020204030204" pitchFamily="34" charset="0"/>
              <a:cs typeface="Calibri" panose="020F0502020204030204" pitchFamily="34" charset="0"/>
            </a:endParaRPr>
          </a:p>
          <a:p>
            <a:pPr marL="0" indent="0">
              <a:buNone/>
            </a:pPr>
            <a:r>
              <a:rPr lang="he-IL" sz="1700" dirty="0">
                <a:latin typeface="Calibri" panose="020F0502020204030204" pitchFamily="34" charset="0"/>
                <a:cs typeface="Calibri" panose="020F0502020204030204" pitchFamily="34" charset="0"/>
              </a:rPr>
              <a:t>לחיצה על ה </a:t>
            </a:r>
            <a:r>
              <a:rPr lang="en-US" sz="1700" dirty="0">
                <a:latin typeface="Calibri" panose="020F0502020204030204" pitchFamily="34" charset="0"/>
                <a:cs typeface="Calibri" panose="020F0502020204030204" pitchFamily="34" charset="0"/>
              </a:rPr>
              <a:t>favorites</a:t>
            </a:r>
            <a:r>
              <a:rPr lang="he-IL" sz="1700" dirty="0">
                <a:latin typeface="Calibri" panose="020F0502020204030204" pitchFamily="34" charset="0"/>
                <a:cs typeface="Calibri" panose="020F0502020204030204" pitchFamily="34" charset="0"/>
              </a:rPr>
              <a:t> </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לשמירה במועדפים:</a:t>
            </a:r>
          </a:p>
        </p:txBody>
      </p:sp>
      <p:sp>
        <p:nvSpPr>
          <p:cNvPr id="4" name="מציין מיקום של מספר שקופית 3">
            <a:extLst>
              <a:ext uri="{FF2B5EF4-FFF2-40B4-BE49-F238E27FC236}">
                <a16:creationId xmlns:a16="http://schemas.microsoft.com/office/drawing/2014/main" id="{08F3422E-9F35-4C70-9C61-05F1537F42B0}"/>
              </a:ext>
            </a:extLst>
          </p:cNvPr>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5" name="תמונה 4">
            <a:extLst>
              <a:ext uri="{FF2B5EF4-FFF2-40B4-BE49-F238E27FC236}">
                <a16:creationId xmlns:a16="http://schemas.microsoft.com/office/drawing/2014/main" id="{17BA0DFF-F8FD-4E60-BECE-D1AFA016CD3B}"/>
              </a:ext>
            </a:extLst>
          </p:cNvPr>
          <p:cNvPicPr>
            <a:picLocks noChangeAspect="1"/>
          </p:cNvPicPr>
          <p:nvPr/>
        </p:nvPicPr>
        <p:blipFill>
          <a:blip r:embed="rId2"/>
          <a:stretch>
            <a:fillRect/>
          </a:stretch>
        </p:blipFill>
        <p:spPr>
          <a:xfrm>
            <a:off x="3512932" y="3429000"/>
            <a:ext cx="6403435" cy="689231"/>
          </a:xfrm>
          <a:prstGeom prst="rect">
            <a:avLst/>
          </a:prstGeom>
        </p:spPr>
      </p:pic>
      <p:pic>
        <p:nvPicPr>
          <p:cNvPr id="6" name="תמונה 5">
            <a:extLst>
              <a:ext uri="{FF2B5EF4-FFF2-40B4-BE49-F238E27FC236}">
                <a16:creationId xmlns:a16="http://schemas.microsoft.com/office/drawing/2014/main" id="{A3680745-C59C-432B-B354-D66F0BF99540}"/>
              </a:ext>
            </a:extLst>
          </p:cNvPr>
          <p:cNvPicPr>
            <a:picLocks noChangeAspect="1"/>
          </p:cNvPicPr>
          <p:nvPr/>
        </p:nvPicPr>
        <p:blipFill>
          <a:blip r:embed="rId3"/>
          <a:stretch>
            <a:fillRect/>
          </a:stretch>
        </p:blipFill>
        <p:spPr>
          <a:xfrm>
            <a:off x="4962616" y="4413188"/>
            <a:ext cx="1837679" cy="2213567"/>
          </a:xfrm>
          <a:prstGeom prst="rect">
            <a:avLst/>
          </a:prstGeom>
        </p:spPr>
      </p:pic>
    </p:spTree>
    <p:extLst>
      <p:ext uri="{BB962C8B-B14F-4D97-AF65-F5344CB8AC3E}">
        <p14:creationId xmlns:p14="http://schemas.microsoft.com/office/powerpoint/2010/main" val="1674731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132EA3-8637-4C82-BAEE-77084864E0D9}"/>
              </a:ext>
            </a:extLst>
          </p:cNvPr>
          <p:cNvSpPr>
            <a:spLocks noGrp="1"/>
          </p:cNvSpPr>
          <p:nvPr>
            <p:ph type="title"/>
          </p:nvPr>
        </p:nvSpPr>
        <p:spPr/>
        <p:txBody>
          <a:bodyPr/>
          <a:lstStyle/>
          <a:p>
            <a:pPr algn="r"/>
            <a:r>
              <a:rPr lang="he-IL" dirty="0"/>
              <a:t>עבודה עם </a:t>
            </a:r>
            <a:r>
              <a:rPr lang="en-US" dirty="0"/>
              <a:t>Mongo DB Compass</a:t>
            </a:r>
            <a:r>
              <a:rPr lang="he-IL" dirty="0"/>
              <a:t> – טעינת שאילתות</a:t>
            </a:r>
          </a:p>
        </p:txBody>
      </p:sp>
      <p:sp>
        <p:nvSpPr>
          <p:cNvPr id="3" name="מציין מיקום תוכן 2">
            <a:extLst>
              <a:ext uri="{FF2B5EF4-FFF2-40B4-BE49-F238E27FC236}">
                <a16:creationId xmlns:a16="http://schemas.microsoft.com/office/drawing/2014/main" id="{E073C4E5-8EAE-44C0-A8E1-F42610D9AB32}"/>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ע"מ לטעון את השאילתות הקודמות ולבצע אותן, נפתח שוב את היסטוריית השאילתות, שם נטען שאילתה מהשאילתות האחרונות שביצענו / ממה ששמרנו במועדפים.</a:t>
            </a:r>
          </a:p>
        </p:txBody>
      </p:sp>
      <p:sp>
        <p:nvSpPr>
          <p:cNvPr id="4" name="מציין מיקום של מספר שקופית 3">
            <a:extLst>
              <a:ext uri="{FF2B5EF4-FFF2-40B4-BE49-F238E27FC236}">
                <a16:creationId xmlns:a16="http://schemas.microsoft.com/office/drawing/2014/main" id="{83445AB2-3248-4EED-9148-759080B340F1}"/>
              </a:ext>
            </a:extLst>
          </p:cNvPr>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5" name="תמונה 4">
            <a:extLst>
              <a:ext uri="{FF2B5EF4-FFF2-40B4-BE49-F238E27FC236}">
                <a16:creationId xmlns:a16="http://schemas.microsoft.com/office/drawing/2014/main" id="{CD0C9177-0BF6-4826-860F-6AB923F4266E}"/>
              </a:ext>
            </a:extLst>
          </p:cNvPr>
          <p:cNvPicPr>
            <a:picLocks noChangeAspect="1"/>
          </p:cNvPicPr>
          <p:nvPr/>
        </p:nvPicPr>
        <p:blipFill>
          <a:blip r:embed="rId2"/>
          <a:stretch>
            <a:fillRect/>
          </a:stretch>
        </p:blipFill>
        <p:spPr>
          <a:xfrm>
            <a:off x="5260056" y="3429000"/>
            <a:ext cx="4720557" cy="2730901"/>
          </a:xfrm>
          <a:prstGeom prst="rect">
            <a:avLst/>
          </a:prstGeom>
        </p:spPr>
      </p:pic>
      <p:pic>
        <p:nvPicPr>
          <p:cNvPr id="6" name="תמונה 5">
            <a:extLst>
              <a:ext uri="{FF2B5EF4-FFF2-40B4-BE49-F238E27FC236}">
                <a16:creationId xmlns:a16="http://schemas.microsoft.com/office/drawing/2014/main" id="{BA16F92C-A3AD-40A5-BA9E-5D8C7F42B762}"/>
              </a:ext>
            </a:extLst>
          </p:cNvPr>
          <p:cNvPicPr>
            <a:picLocks noChangeAspect="1"/>
          </p:cNvPicPr>
          <p:nvPr/>
        </p:nvPicPr>
        <p:blipFill>
          <a:blip r:embed="rId3"/>
          <a:stretch>
            <a:fillRect/>
          </a:stretch>
        </p:blipFill>
        <p:spPr>
          <a:xfrm>
            <a:off x="1056444" y="4684541"/>
            <a:ext cx="3482034" cy="1335259"/>
          </a:xfrm>
          <a:prstGeom prst="rect">
            <a:avLst/>
          </a:prstGeom>
        </p:spPr>
      </p:pic>
    </p:spTree>
    <p:extLst>
      <p:ext uri="{BB962C8B-B14F-4D97-AF65-F5344CB8AC3E}">
        <p14:creationId xmlns:p14="http://schemas.microsoft.com/office/powerpoint/2010/main" val="267328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B3F6ED-EC37-44E7-84BC-A873797217BF}"/>
              </a:ext>
            </a:extLst>
          </p:cNvPr>
          <p:cNvSpPr>
            <a:spLocks noGrp="1"/>
          </p:cNvSpPr>
          <p:nvPr>
            <p:ph type="title"/>
          </p:nvPr>
        </p:nvSpPr>
        <p:spPr/>
        <p:txBody>
          <a:bodyPr/>
          <a:lstStyle/>
          <a:p>
            <a:pPr algn="r"/>
            <a:r>
              <a:rPr lang="he-IL" dirty="0"/>
              <a:t>עבודה עם </a:t>
            </a:r>
            <a:r>
              <a:rPr lang="en-US" dirty="0"/>
              <a:t>Mongo DB Compass</a:t>
            </a:r>
            <a:r>
              <a:rPr lang="he-IL" dirty="0"/>
              <a:t> – </a:t>
            </a:r>
            <a:br>
              <a:rPr lang="en-US" dirty="0"/>
            </a:br>
            <a:r>
              <a:rPr lang="he-IL" dirty="0"/>
              <a:t>תרגיל</a:t>
            </a:r>
          </a:p>
        </p:txBody>
      </p:sp>
      <p:sp>
        <p:nvSpPr>
          <p:cNvPr id="3" name="מציין מיקום תוכן 2">
            <a:extLst>
              <a:ext uri="{FF2B5EF4-FFF2-40B4-BE49-F238E27FC236}">
                <a16:creationId xmlns:a16="http://schemas.microsoft.com/office/drawing/2014/main" id="{8CE289DA-0E2C-442D-9DFF-66AC66F3A7E5}"/>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צרי מסד נתונים של חנות (לוקאלי או ב </a:t>
            </a:r>
            <a:r>
              <a:rPr lang="en-US" sz="1700" dirty="0">
                <a:latin typeface="Calibri" panose="020F0502020204030204" pitchFamily="34" charset="0"/>
                <a:cs typeface="Calibri" panose="020F0502020204030204" pitchFamily="34" charset="0"/>
              </a:rPr>
              <a:t>Cluster</a:t>
            </a:r>
            <a:r>
              <a:rPr lang="he-IL" sz="1700" dirty="0">
                <a:latin typeface="Calibri" panose="020F0502020204030204" pitchFamily="34" charset="0"/>
                <a:cs typeface="Calibri" panose="020F0502020204030204" pitchFamily="34" charset="0"/>
              </a:rPr>
              <a:t> שלך בענן)</a:t>
            </a:r>
          </a:p>
          <a:p>
            <a:pPr marL="0" indent="0">
              <a:buNone/>
            </a:pPr>
            <a:r>
              <a:rPr lang="he-IL" sz="1700" dirty="0">
                <a:latin typeface="Calibri" panose="020F0502020204030204" pitchFamily="34" charset="0"/>
                <a:cs typeface="Calibri" panose="020F0502020204030204" pitchFamily="34" charset="0"/>
              </a:rPr>
              <a:t>במסד הנתונים צרי את ה </a:t>
            </a:r>
            <a:r>
              <a:rPr lang="en-US" sz="1700" dirty="0">
                <a:latin typeface="Calibri" panose="020F0502020204030204" pitchFamily="34" charset="0"/>
                <a:cs typeface="Calibri" panose="020F0502020204030204" pitchFamily="34" charset="0"/>
              </a:rPr>
              <a:t>collections</a:t>
            </a:r>
            <a:r>
              <a:rPr lang="he-IL" sz="1700" dirty="0">
                <a:latin typeface="Calibri" panose="020F0502020204030204" pitchFamily="34" charset="0"/>
                <a:cs typeface="Calibri" panose="020F0502020204030204" pitchFamily="34" charset="0"/>
              </a:rPr>
              <a:t> הבאים:</a:t>
            </a:r>
          </a:p>
          <a:p>
            <a:pPr>
              <a:buFont typeface="Courier New" panose="02070309020205020404" pitchFamily="49" charset="0"/>
              <a:buChar char="o"/>
            </a:pPr>
            <a:r>
              <a:rPr lang="en-US" sz="1700" dirty="0">
                <a:latin typeface="Calibri" panose="020F0502020204030204" pitchFamily="34" charset="0"/>
                <a:cs typeface="Calibri" panose="020F0502020204030204" pitchFamily="34" charset="0"/>
              </a:rPr>
              <a:t>Sellers</a:t>
            </a:r>
            <a:r>
              <a:rPr lang="he-IL" sz="1700" dirty="0">
                <a:latin typeface="Calibri" panose="020F0502020204030204" pitchFamily="34" charset="0"/>
                <a:cs typeface="Calibri" panose="020F0502020204030204" pitchFamily="34" charset="0"/>
              </a:rPr>
              <a:t> – מוכרים – ב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יהיו השדות הבאים: מספר עובד, שם פרטי, שם משפחה, משכורת לשעה, לחלק מהמוכרים ניתן להוסיף שדות נוספים כגון שעות נוספות, מענק נצבר עבור מועדני לקוחות ועוד.</a:t>
            </a:r>
          </a:p>
          <a:p>
            <a:pPr>
              <a:buFont typeface="Courier New" panose="02070309020205020404" pitchFamily="49" charset="0"/>
              <a:buChar char="o"/>
            </a:pPr>
            <a:r>
              <a:rPr lang="en-US" sz="1700" dirty="0">
                <a:latin typeface="Calibri" panose="020F0502020204030204" pitchFamily="34" charset="0"/>
                <a:cs typeface="Calibri" panose="020F0502020204030204" pitchFamily="34" charset="0"/>
              </a:rPr>
              <a:t>Customers</a:t>
            </a:r>
            <a:r>
              <a:rPr lang="he-IL" sz="1700" dirty="0">
                <a:latin typeface="Calibri" panose="020F0502020204030204" pitchFamily="34" charset="0"/>
                <a:cs typeface="Calibri" panose="020F0502020204030204" pitchFamily="34" charset="0"/>
              </a:rPr>
              <a:t> – לקוחות – ב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יהיו השדות הבאים: תעודת זהות, שם פרטי, שם משפחה, חודש יום ההולדת, לחלק מהלקוחות ניתן להוסיף שדות נוספים כגון: האם יש מועדון, מספר נקודות במועדון ועוד.</a:t>
            </a:r>
          </a:p>
          <a:p>
            <a:pPr>
              <a:buFont typeface="Courier New" panose="02070309020205020404" pitchFamily="49" charset="0"/>
              <a:buChar char="o"/>
            </a:pPr>
            <a:r>
              <a:rPr lang="en-US" sz="1700" dirty="0">
                <a:latin typeface="Calibri" panose="020F0502020204030204" pitchFamily="34" charset="0"/>
                <a:cs typeface="Calibri" panose="020F0502020204030204" pitchFamily="34" charset="0"/>
              </a:rPr>
              <a:t>Suppliers</a:t>
            </a:r>
            <a:r>
              <a:rPr lang="he-IL" sz="1700" dirty="0">
                <a:latin typeface="Calibri" panose="020F0502020204030204" pitchFamily="34" charset="0"/>
                <a:cs typeface="Calibri" panose="020F0502020204030204" pitchFamily="34" charset="0"/>
              </a:rPr>
              <a:t> – ספקים – ב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יהיו השדות הבאים: תעודת זהות, שם פרטי, שם משפחה, שם חברה.</a:t>
            </a:r>
          </a:p>
          <a:p>
            <a:pPr marL="0" indent="0">
              <a:buNone/>
            </a:pPr>
            <a:r>
              <a:rPr lang="he-IL" sz="1700" dirty="0">
                <a:latin typeface="Calibri" panose="020F0502020204030204" pitchFamily="34" charset="0"/>
                <a:cs typeface="Calibri" panose="020F0502020204030204" pitchFamily="34" charset="0"/>
              </a:rPr>
              <a:t>את האוספים הנ"ל תוכלי ליצור ע"י </a:t>
            </a:r>
            <a:r>
              <a:rPr lang="en-US" sz="1600" dirty="0">
                <a:latin typeface="Calibri" panose="020F0502020204030204" pitchFamily="34" charset="0"/>
                <a:cs typeface="Calibri" panose="020F0502020204030204" pitchFamily="34" charset="0"/>
              </a:rPr>
              <a:t>Insert Document</a:t>
            </a:r>
            <a:r>
              <a:rPr lang="he-IL" sz="1600" dirty="0">
                <a:latin typeface="Calibri" panose="020F0502020204030204" pitchFamily="34" charset="0"/>
                <a:cs typeface="Calibri" panose="020F0502020204030204" pitchFamily="34" charset="0"/>
              </a:rPr>
              <a:t> או בדרך פשוטה יותר ע"י </a:t>
            </a:r>
            <a:r>
              <a:rPr lang="en-US" sz="1600" dirty="0">
                <a:latin typeface="Calibri" panose="020F0502020204030204" pitchFamily="34" charset="0"/>
                <a:cs typeface="Calibri" panose="020F0502020204030204" pitchFamily="34" charset="0"/>
              </a:rPr>
              <a:t>Import file </a:t>
            </a:r>
            <a:r>
              <a:rPr lang="he-IL" sz="1600" dirty="0">
                <a:latin typeface="Calibri" panose="020F0502020204030204" pitchFamily="34" charset="0"/>
                <a:cs typeface="Calibri" panose="020F0502020204030204" pitchFamily="34" charset="0"/>
              </a:rPr>
              <a:t> - ייבוא נתונים מקובץ </a:t>
            </a:r>
            <a:r>
              <a:rPr lang="en-US" sz="1600" dirty="0">
                <a:latin typeface="Calibri" panose="020F0502020204030204" pitchFamily="34" charset="0"/>
                <a:cs typeface="Calibri" panose="020F0502020204030204" pitchFamily="34" charset="0"/>
              </a:rPr>
              <a:t>JSON</a:t>
            </a:r>
            <a:r>
              <a:rPr lang="he-IL" sz="1600" dirty="0">
                <a:latin typeface="Calibri" panose="020F0502020204030204" pitchFamily="34" charset="0"/>
                <a:cs typeface="Calibri" panose="020F0502020204030204" pitchFamily="34" charset="0"/>
              </a:rPr>
              <a:t>.</a:t>
            </a:r>
            <a:endParaRPr lang="he-IL" sz="1700"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40A9E63C-4D9A-4676-8D39-32546D8F5074}"/>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173170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7702D20-52F4-43D3-AA8F-157C4C60F507}"/>
              </a:ext>
            </a:extLst>
          </p:cNvPr>
          <p:cNvSpPr>
            <a:spLocks noGrp="1"/>
          </p:cNvSpPr>
          <p:nvPr>
            <p:ph type="title"/>
          </p:nvPr>
        </p:nvSpPr>
        <p:spPr/>
        <p:txBody>
          <a:bodyPr/>
          <a:lstStyle/>
          <a:p>
            <a:pPr algn="r"/>
            <a:r>
              <a:rPr lang="he-IL" dirty="0"/>
              <a:t>עבודה עם </a:t>
            </a:r>
            <a:r>
              <a:rPr lang="en-US" dirty="0"/>
              <a:t>Mongo DB</a:t>
            </a:r>
            <a:r>
              <a:rPr lang="he-IL" dirty="0"/>
              <a:t> דרך ה </a:t>
            </a:r>
            <a:r>
              <a:rPr lang="en-US" dirty="0"/>
              <a:t>shell</a:t>
            </a:r>
            <a:endParaRPr lang="he-IL" dirty="0"/>
          </a:p>
        </p:txBody>
      </p:sp>
      <p:sp>
        <p:nvSpPr>
          <p:cNvPr id="3" name="מציין מיקום תוכן 2">
            <a:extLst>
              <a:ext uri="{FF2B5EF4-FFF2-40B4-BE49-F238E27FC236}">
                <a16:creationId xmlns:a16="http://schemas.microsoft.com/office/drawing/2014/main" id="{BF8DC2D0-C751-4B96-A1EB-09194A287FF0}"/>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כפי שהוזכר לעיל, ניתן להוריד את קובץ ה </a:t>
            </a:r>
            <a:r>
              <a:rPr lang="en-US" dirty="0">
                <a:latin typeface="Calibri" panose="020F0502020204030204" pitchFamily="34" charset="0"/>
                <a:cs typeface="Calibri" panose="020F0502020204030204" pitchFamily="34" charset="0"/>
              </a:rPr>
              <a:t>.exe</a:t>
            </a:r>
            <a:r>
              <a:rPr lang="he-IL" dirty="0">
                <a:latin typeface="Calibri" panose="020F0502020204030204" pitchFamily="34" charset="0"/>
                <a:cs typeface="Calibri" panose="020F0502020204030204" pitchFamily="34" charset="0"/>
              </a:rPr>
              <a:t> של ה </a:t>
            </a:r>
            <a:r>
              <a:rPr lang="en-US" dirty="0">
                <a:latin typeface="Calibri" panose="020F0502020204030204" pitchFamily="34" charset="0"/>
                <a:cs typeface="Calibri" panose="020F0502020204030204" pitchFamily="34" charset="0"/>
              </a:rPr>
              <a:t>shell</a:t>
            </a:r>
            <a:r>
              <a:rPr lang="he-IL" dirty="0">
                <a:latin typeface="Calibri" panose="020F0502020204030204" pitchFamily="34" charset="0"/>
                <a:cs typeface="Calibri" panose="020F0502020204030204" pitchFamily="34" charset="0"/>
              </a:rPr>
              <a:t> ע"מ שנוכל לעבוד עם ה </a:t>
            </a:r>
            <a:r>
              <a:rPr lang="en-US" dirty="0">
                <a:latin typeface="Calibri" panose="020F0502020204030204" pitchFamily="34" charset="0"/>
                <a:cs typeface="Calibri" panose="020F0502020204030204" pitchFamily="34" charset="0"/>
              </a:rPr>
              <a:t>mongo</a:t>
            </a:r>
            <a:r>
              <a:rPr lang="he-IL" dirty="0">
                <a:latin typeface="Calibri" panose="020F0502020204030204" pitchFamily="34" charset="0"/>
                <a:cs typeface="Calibri" panose="020F0502020204030204" pitchFamily="34" charset="0"/>
              </a:rPr>
              <a:t> דרך ה </a:t>
            </a:r>
            <a:r>
              <a:rPr lang="en-US" dirty="0">
                <a:latin typeface="Calibri" panose="020F0502020204030204" pitchFamily="34" charset="0"/>
                <a:cs typeface="Calibri" panose="020F0502020204030204" pitchFamily="34" charset="0"/>
              </a:rPr>
              <a:t>shell</a:t>
            </a:r>
            <a:r>
              <a:rPr lang="he-IL" dirty="0">
                <a:latin typeface="Calibri" panose="020F0502020204030204" pitchFamily="34" charset="0"/>
                <a:cs typeface="Calibri" panose="020F0502020204030204" pitchFamily="34" charset="0"/>
              </a:rPr>
              <a:t>. לאחר שהורדנו אותו, ניתן להפעיל אותו.</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במידה ואנו מעוניינים להתחבר למסד נתונים מרוחק, נפתח </a:t>
            </a:r>
            <a:r>
              <a:rPr lang="en-US" dirty="0" err="1">
                <a:latin typeface="Calibri" panose="020F0502020204030204" pitchFamily="34" charset="0"/>
                <a:cs typeface="Calibri" panose="020F0502020204030204" pitchFamily="34" charset="0"/>
              </a:rPr>
              <a:t>cmd</a:t>
            </a:r>
            <a:r>
              <a:rPr lang="he-IL" dirty="0">
                <a:latin typeface="Calibri" panose="020F0502020204030204" pitchFamily="34" charset="0"/>
                <a:cs typeface="Calibri" panose="020F0502020204030204" pitchFamily="34" charset="0"/>
              </a:rPr>
              <a:t> במקום בו ממוקם הקובץ ונריץ שם את ה </a:t>
            </a:r>
            <a:r>
              <a:rPr lang="en-US" dirty="0">
                <a:latin typeface="Calibri" panose="020F0502020204030204" pitchFamily="34" charset="0"/>
                <a:cs typeface="Calibri" panose="020F0502020204030204" pitchFamily="34" charset="0"/>
              </a:rPr>
              <a:t>connection string</a:t>
            </a:r>
            <a:r>
              <a:rPr lang="he-IL" dirty="0">
                <a:latin typeface="Calibri" panose="020F0502020204030204" pitchFamily="34" charset="0"/>
                <a:cs typeface="Calibri" panose="020F0502020204030204" pitchFamily="34" charset="0"/>
              </a:rPr>
              <a:t> שהעתקנו מה </a:t>
            </a:r>
            <a:r>
              <a:rPr lang="en-US" dirty="0">
                <a:latin typeface="Calibri" panose="020F0502020204030204" pitchFamily="34" charset="0"/>
                <a:cs typeface="Calibri" panose="020F0502020204030204" pitchFamily="34" charset="0"/>
              </a:rPr>
              <a:t>atlas</a:t>
            </a:r>
            <a:r>
              <a:rPr lang="he-IL" dirty="0">
                <a:latin typeface="Calibri" panose="020F0502020204030204" pitchFamily="34" charset="0"/>
                <a:cs typeface="Calibri" panose="020F0502020204030204" pitchFamily="34" charset="0"/>
              </a:rPr>
              <a:t>.</a:t>
            </a:r>
          </a:p>
        </p:txBody>
      </p:sp>
      <p:sp>
        <p:nvSpPr>
          <p:cNvPr id="4" name="מציין מיקום של מספר שקופית 3">
            <a:extLst>
              <a:ext uri="{FF2B5EF4-FFF2-40B4-BE49-F238E27FC236}">
                <a16:creationId xmlns:a16="http://schemas.microsoft.com/office/drawing/2014/main" id="{3BF99E55-E59E-404B-9824-4D726E7B6602}"/>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194165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967E62-F4CC-435C-8A75-B1F7F3B9DD7D}"/>
              </a:ext>
            </a:extLst>
          </p:cNvPr>
          <p:cNvSpPr>
            <a:spLocks noGrp="1"/>
          </p:cNvSpPr>
          <p:nvPr>
            <p:ph type="title"/>
          </p:nvPr>
        </p:nvSpPr>
        <p:spPr/>
        <p:txBody>
          <a:bodyPr/>
          <a:lstStyle/>
          <a:p>
            <a:r>
              <a:rPr lang="en-US" dirty="0"/>
              <a:t>Mongo Commands via Shell</a:t>
            </a:r>
            <a:endParaRPr lang="he-IL" dirty="0"/>
          </a:p>
        </p:txBody>
      </p:sp>
      <p:sp>
        <p:nvSpPr>
          <p:cNvPr id="3" name="מציין מיקום תוכן 2">
            <a:extLst>
              <a:ext uri="{FF2B5EF4-FFF2-40B4-BE49-F238E27FC236}">
                <a16:creationId xmlns:a16="http://schemas.microsoft.com/office/drawing/2014/main" id="{486BA10C-002D-4395-9698-56101BF90EDE}"/>
              </a:ext>
            </a:extLst>
          </p:cNvPr>
          <p:cNvSpPr>
            <a:spLocks noGrp="1"/>
          </p:cNvSpPr>
          <p:nvPr>
            <p:ph idx="1"/>
          </p:nvPr>
        </p:nvSpPr>
        <p:spPr>
          <a:xfrm>
            <a:off x="1048421" y="2408191"/>
            <a:ext cx="9729069" cy="3681891"/>
          </a:xfrm>
        </p:spPr>
        <p:txBody>
          <a:bodyPr>
            <a:normAutofit fontScale="92500" lnSpcReduction="10000"/>
          </a:bodyPr>
          <a:lstStyle/>
          <a:p>
            <a:pPr marL="0" indent="0">
              <a:buNone/>
            </a:pPr>
            <a:r>
              <a:rPr lang="he-IL" b="1" dirty="0">
                <a:latin typeface="Calibri" panose="020F0502020204030204" pitchFamily="34" charset="0"/>
                <a:cs typeface="Calibri" panose="020F0502020204030204" pitchFamily="34" charset="0"/>
              </a:rPr>
              <a:t>התחברות ל </a:t>
            </a:r>
            <a:r>
              <a:rPr lang="en-US" b="1" dirty="0">
                <a:latin typeface="Calibri" panose="020F0502020204030204" pitchFamily="34" charset="0"/>
                <a:cs typeface="Calibri" panose="020F0502020204030204" pitchFamily="34" charset="0"/>
              </a:rPr>
              <a:t>Cluster</a:t>
            </a:r>
            <a:r>
              <a:rPr lang="he-IL" b="1" dirty="0">
                <a:latin typeface="Calibri" panose="020F0502020204030204" pitchFamily="34" charset="0"/>
                <a:cs typeface="Calibri" panose="020F0502020204030204" pitchFamily="34" charset="0"/>
              </a:rPr>
              <a:t> (או למיקום הלוקאלי של מסדי הנתונים):</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פתיחת </a:t>
            </a:r>
            <a:r>
              <a:rPr lang="en-US" dirty="0">
                <a:latin typeface="Calibri" panose="020F0502020204030204" pitchFamily="34" charset="0"/>
                <a:cs typeface="Calibri" panose="020F0502020204030204" pitchFamily="34" charset="0"/>
              </a:rPr>
              <a:t>CMD</a:t>
            </a:r>
            <a:r>
              <a:rPr lang="he-IL" dirty="0">
                <a:latin typeface="Calibri" panose="020F0502020204030204" pitchFamily="34" charset="0"/>
                <a:cs typeface="Calibri" panose="020F0502020204030204" pitchFamily="34" charset="0"/>
              </a:rPr>
              <a:t> בתיקיה שבה ממוקם ה </a:t>
            </a:r>
            <a:r>
              <a:rPr lang="en-US" dirty="0">
                <a:latin typeface="Calibri" panose="020F0502020204030204" pitchFamily="34" charset="0"/>
                <a:cs typeface="Calibri" panose="020F0502020204030204" pitchFamily="34" charset="0"/>
              </a:rPr>
              <a:t>mongosh.exe</a:t>
            </a:r>
            <a:r>
              <a:rPr lang="he-IL" dirty="0">
                <a:latin typeface="Calibri" panose="020F0502020204030204" pitchFamily="34" charset="0"/>
                <a:cs typeface="Calibri" panose="020F0502020204030204" pitchFamily="34" charset="0"/>
              </a:rPr>
              <a:t> (בתוך </a:t>
            </a:r>
            <a:r>
              <a:rPr lang="en-US" dirty="0">
                <a:latin typeface="Calibri" panose="020F0502020204030204" pitchFamily="34" charset="0"/>
                <a:cs typeface="Calibri" panose="020F0502020204030204" pitchFamily="34" charset="0"/>
              </a:rPr>
              <a:t>bin</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התחברות ל </a:t>
            </a:r>
            <a:r>
              <a:rPr lang="en-US" dirty="0">
                <a:latin typeface="Calibri" panose="020F0502020204030204" pitchFamily="34" charset="0"/>
                <a:cs typeface="Calibri" panose="020F0502020204030204" pitchFamily="34" charset="0"/>
              </a:rPr>
              <a:t> Cluster</a:t>
            </a:r>
            <a:r>
              <a:rPr lang="he-IL" dirty="0">
                <a:latin typeface="Calibri" panose="020F0502020204030204" pitchFamily="34" charset="0"/>
                <a:cs typeface="Calibri" panose="020F0502020204030204" pitchFamily="34" charset="0"/>
              </a:rPr>
              <a:t>בענן: העתקת ה </a:t>
            </a:r>
            <a:r>
              <a:rPr lang="en-US" dirty="0">
                <a:latin typeface="Calibri" panose="020F0502020204030204" pitchFamily="34" charset="0"/>
                <a:cs typeface="Calibri" panose="020F0502020204030204" pitchFamily="34" charset="0"/>
              </a:rPr>
              <a:t>connection string</a:t>
            </a:r>
            <a:r>
              <a:rPr lang="he-IL" dirty="0">
                <a:latin typeface="Calibri" panose="020F0502020204030204" pitchFamily="34" charset="0"/>
                <a:cs typeface="Calibri" panose="020F0502020204030204" pitchFamily="34" charset="0"/>
              </a:rPr>
              <a:t> והדבקה ב </a:t>
            </a:r>
            <a:r>
              <a:rPr lang="en-US" dirty="0">
                <a:latin typeface="Calibri" panose="020F0502020204030204" pitchFamily="34" charset="0"/>
                <a:cs typeface="Calibri" panose="020F0502020204030204" pitchFamily="34" charset="0"/>
              </a:rPr>
              <a:t>CMD</a:t>
            </a:r>
            <a:r>
              <a:rPr lang="he-IL" dirty="0">
                <a:latin typeface="Calibri" panose="020F0502020204030204" pitchFamily="34" charset="0"/>
                <a:cs typeface="Calibri" panose="020F0502020204030204" pitchFamily="34" charset="0"/>
              </a:rPr>
              <a:t> בתיקייה בה ממוקם ה </a:t>
            </a:r>
            <a:r>
              <a:rPr lang="en-US" dirty="0">
                <a:latin typeface="Calibri" panose="020F0502020204030204" pitchFamily="34" charset="0"/>
                <a:cs typeface="Calibri" panose="020F0502020204030204" pitchFamily="34" charset="0"/>
              </a:rPr>
              <a:t>mongosh.exe</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התחברות ל </a:t>
            </a:r>
            <a:r>
              <a:rPr lang="en-US" dirty="0">
                <a:latin typeface="Calibri" panose="020F0502020204030204" pitchFamily="34" charset="0"/>
                <a:cs typeface="Calibri" panose="020F0502020204030204" pitchFamily="34" charset="0"/>
              </a:rPr>
              <a:t>DB</a:t>
            </a:r>
            <a:r>
              <a:rPr lang="he-IL" dirty="0">
                <a:latin typeface="Calibri" panose="020F0502020204030204" pitchFamily="34" charset="0"/>
                <a:cs typeface="Calibri" panose="020F0502020204030204" pitchFamily="34" charset="0"/>
              </a:rPr>
              <a:t> לוקאלי: </a:t>
            </a:r>
            <a:r>
              <a:rPr lang="en-US" dirty="0" err="1">
                <a:latin typeface="Calibri" panose="020F0502020204030204" pitchFamily="34" charset="0"/>
                <a:cs typeface="Calibri" panose="020F0502020204030204" pitchFamily="34" charset="0"/>
              </a:rPr>
              <a:t>mongosh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mongodb</a:t>
            </a:r>
            <a:r>
              <a:rPr lang="en-US" dirty="0">
                <a:latin typeface="Calibri" panose="020F0502020204030204" pitchFamily="34" charset="0"/>
                <a:cs typeface="Calibri" panose="020F0502020204030204" pitchFamily="34" charset="0"/>
              </a:rPr>
              <a:t>://localhost:27017"</a:t>
            </a:r>
            <a:endParaRPr lang="he-IL"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הצגת כל מסדי הנתונים שב </a:t>
            </a:r>
            <a:r>
              <a:rPr lang="en-US" b="1" dirty="0">
                <a:latin typeface="Calibri" panose="020F0502020204030204" pitchFamily="34" charset="0"/>
                <a:cs typeface="Calibri" panose="020F0502020204030204" pitchFamily="34" charset="0"/>
              </a:rPr>
              <a:t>Cluster</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show </a:t>
            </a:r>
            <a:r>
              <a:rPr lang="en-US" dirty="0" err="1">
                <a:latin typeface="Calibri" panose="020F0502020204030204" pitchFamily="34" charset="0"/>
                <a:cs typeface="Calibri" panose="020F0502020204030204" pitchFamily="34" charset="0"/>
              </a:rPr>
              <a:t>dbs</a:t>
            </a:r>
            <a:endParaRPr lang="en-US"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הצגת כל ה </a:t>
            </a:r>
            <a:r>
              <a:rPr lang="en-US" b="1" dirty="0">
                <a:latin typeface="Calibri" panose="020F0502020204030204" pitchFamily="34" charset="0"/>
                <a:cs typeface="Calibri" panose="020F0502020204030204" pitchFamily="34" charset="0"/>
              </a:rPr>
              <a:t>collections</a:t>
            </a:r>
            <a:r>
              <a:rPr lang="he-IL" b="1" dirty="0">
                <a:latin typeface="Calibri" panose="020F0502020204030204" pitchFamily="34" charset="0"/>
                <a:cs typeface="Calibri" panose="020F0502020204030204" pitchFamily="34" charset="0"/>
              </a:rPr>
              <a:t> שב </a:t>
            </a:r>
            <a:r>
              <a:rPr lang="en-US" b="1" dirty="0">
                <a:latin typeface="Calibri" panose="020F0502020204030204" pitchFamily="34" charset="0"/>
                <a:cs typeface="Calibri" panose="020F0502020204030204" pitchFamily="34" charset="0"/>
              </a:rPr>
              <a:t>Cluster</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show collections</a:t>
            </a:r>
          </a:p>
          <a:p>
            <a:pPr marL="0" indent="0">
              <a:buNone/>
            </a:pPr>
            <a:r>
              <a:rPr lang="he-IL" b="1" dirty="0">
                <a:latin typeface="Calibri" panose="020F0502020204030204" pitchFamily="34" charset="0"/>
                <a:cs typeface="Calibri" panose="020F0502020204030204" pitchFamily="34" charset="0"/>
              </a:rPr>
              <a:t>התחברות למסד נתונים ספציפי:</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use &lt;</a:t>
            </a:r>
            <a:r>
              <a:rPr lang="en-US" i="1" dirty="0" err="1">
                <a:latin typeface="Calibri" panose="020F0502020204030204" pitchFamily="34" charset="0"/>
                <a:cs typeface="Calibri" panose="020F0502020204030204" pitchFamily="34" charset="0"/>
              </a:rPr>
              <a:t>dbName</a:t>
            </a:r>
            <a:r>
              <a:rPr lang="en-US" dirty="0">
                <a:latin typeface="Calibri" panose="020F0502020204030204" pitchFamily="34" charset="0"/>
                <a:cs typeface="Calibri" panose="020F0502020204030204" pitchFamily="34" charset="0"/>
              </a:rPr>
              <a:t>&gt;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(במידה ולא קיים </a:t>
            </a:r>
            <a:r>
              <a:rPr lang="en-US" dirty="0">
                <a:latin typeface="Calibri" panose="020F0502020204030204" pitchFamily="34" charset="0"/>
                <a:cs typeface="Calibri" panose="020F0502020204030204" pitchFamily="34" charset="0"/>
              </a:rPr>
              <a:t>database</a:t>
            </a:r>
            <a:r>
              <a:rPr lang="he-IL" dirty="0">
                <a:latin typeface="Calibri" panose="020F0502020204030204" pitchFamily="34" charset="0"/>
                <a:cs typeface="Calibri" panose="020F0502020204030204" pitchFamily="34" charset="0"/>
              </a:rPr>
              <a:t> בשם שכתבנו, ייווצר כביכול </a:t>
            </a:r>
            <a:r>
              <a:rPr lang="en-US" dirty="0">
                <a:latin typeface="Calibri" panose="020F0502020204030204" pitchFamily="34" charset="0"/>
                <a:cs typeface="Calibri" panose="020F0502020204030204" pitchFamily="34" charset="0"/>
              </a:rPr>
              <a:t>database</a:t>
            </a:r>
            <a:r>
              <a:rPr lang="he-IL" dirty="0">
                <a:latin typeface="Calibri" panose="020F0502020204030204" pitchFamily="34" charset="0"/>
                <a:cs typeface="Calibri" panose="020F0502020204030204" pitchFamily="34" charset="0"/>
              </a:rPr>
              <a:t> חדש, זאת במידה ונוסיף אח"כ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a:t>
            </a:r>
          </a:p>
          <a:p>
            <a:pPr marL="0" indent="0">
              <a:buNone/>
            </a:pPr>
            <a:r>
              <a:rPr lang="he-IL" b="1" dirty="0">
                <a:latin typeface="Calibri" panose="020F0502020204030204" pitchFamily="34" charset="0"/>
                <a:cs typeface="Calibri" panose="020F0502020204030204" pitchFamily="34" charset="0"/>
              </a:rPr>
              <a:t>בדיקה על איזה מסד נתונים אנחנו עובדים כרגע:</a:t>
            </a:r>
            <a:br>
              <a:rPr lang="en-US"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db</a:t>
            </a:r>
            <a:endParaRPr lang="he-IL"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A224FC88-108D-4E4F-A6B3-DB4BCC80F820}"/>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102139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157648-3780-4E14-9AEC-8A97BCA3C74A}"/>
              </a:ext>
            </a:extLst>
          </p:cNvPr>
          <p:cNvSpPr>
            <a:spLocks noGrp="1"/>
          </p:cNvSpPr>
          <p:nvPr>
            <p:ph type="title"/>
          </p:nvPr>
        </p:nvSpPr>
        <p:spPr/>
        <p:txBody>
          <a:bodyPr/>
          <a:lstStyle/>
          <a:p>
            <a:r>
              <a:rPr lang="en-US" dirty="0"/>
              <a:t>Mongo DB commands via shell</a:t>
            </a:r>
            <a:endParaRPr lang="he-IL" dirty="0"/>
          </a:p>
        </p:txBody>
      </p:sp>
      <p:sp>
        <p:nvSpPr>
          <p:cNvPr id="3" name="מציין מיקום תוכן 2">
            <a:extLst>
              <a:ext uri="{FF2B5EF4-FFF2-40B4-BE49-F238E27FC236}">
                <a16:creationId xmlns:a16="http://schemas.microsoft.com/office/drawing/2014/main" id="{992D9CA5-91D7-42A6-8F7C-E967E355BE1E}"/>
              </a:ext>
            </a:extLst>
          </p:cNvPr>
          <p:cNvSpPr>
            <a:spLocks noGrp="1"/>
          </p:cNvSpPr>
          <p:nvPr>
            <p:ph idx="1"/>
          </p:nvPr>
        </p:nvSpPr>
        <p:spPr/>
        <p:txBody>
          <a:bodyPr>
            <a:normAutofit fontScale="92500" lnSpcReduction="10000"/>
          </a:bodyPr>
          <a:lstStyle/>
          <a:p>
            <a:pPr marL="0" indent="0">
              <a:buNone/>
            </a:pPr>
            <a:r>
              <a:rPr lang="he-IL" b="1" dirty="0">
                <a:latin typeface="Calibri" panose="020F0502020204030204" pitchFamily="34" charset="0"/>
                <a:cs typeface="Calibri" panose="020F0502020204030204" pitchFamily="34" charset="0"/>
              </a:rPr>
              <a:t>עזרה:</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mongo –help</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צפיה בעוד:</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mongo –help | more</a:t>
            </a:r>
            <a:endParaRPr lang="he-IL"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עריכת קבצי הקונפיגורציה של ה </a:t>
            </a:r>
            <a:r>
              <a:rPr lang="en-US" b="1" dirty="0">
                <a:latin typeface="Calibri" panose="020F0502020204030204" pitchFamily="34" charset="0"/>
                <a:cs typeface="Calibri" panose="020F0502020204030204" pitchFamily="34" charset="0"/>
              </a:rPr>
              <a:t>mongo</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edit </a:t>
            </a:r>
            <a:r>
              <a:rPr lang="en-US" dirty="0" err="1">
                <a:latin typeface="Calibri" panose="020F0502020204030204" pitchFamily="34" charset="0"/>
                <a:cs typeface="Calibri" panose="020F0502020204030204" pitchFamily="34" charset="0"/>
              </a:rPr>
              <a:t>mongod.conf</a:t>
            </a:r>
            <a:endParaRPr lang="he-IL"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הרצת ה </a:t>
            </a:r>
            <a:r>
              <a:rPr lang="en-US" b="1" dirty="0">
                <a:latin typeface="Calibri" panose="020F0502020204030204" pitchFamily="34" charset="0"/>
                <a:cs typeface="Calibri" panose="020F0502020204030204" pitchFamily="34" charset="0"/>
              </a:rPr>
              <a:t>service</a:t>
            </a:r>
            <a:r>
              <a:rPr lang="he-IL" b="1" dirty="0">
                <a:latin typeface="Calibri" panose="020F0502020204030204" pitchFamily="34" charset="0"/>
                <a:cs typeface="Calibri" panose="020F0502020204030204" pitchFamily="34" charset="0"/>
              </a:rPr>
              <a:t> של </a:t>
            </a:r>
            <a:r>
              <a:rPr lang="en-US" b="1" dirty="0" err="1">
                <a:latin typeface="Calibri" panose="020F0502020204030204" pitchFamily="34" charset="0"/>
                <a:cs typeface="Calibri" panose="020F0502020204030204" pitchFamily="34" charset="0"/>
              </a:rPr>
              <a:t>mongodb</a:t>
            </a:r>
            <a:r>
              <a:rPr lang="he-IL" b="1" dirty="0">
                <a:latin typeface="Calibri" panose="020F0502020204030204" pitchFamily="34" charset="0"/>
                <a:cs typeface="Calibri" panose="020F0502020204030204" pitchFamily="34" charset="0"/>
              </a:rPr>
              <a:t>:</a:t>
            </a:r>
            <a:br>
              <a:rPr lang="en-US" sz="22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net start | </a:t>
            </a:r>
            <a:r>
              <a:rPr lang="en-US" dirty="0" err="1">
                <a:latin typeface="Calibri" panose="020F0502020204030204" pitchFamily="34" charset="0"/>
                <a:cs typeface="Calibri" panose="020F0502020204030204" pitchFamily="34" charset="0"/>
              </a:rPr>
              <a:t>findstr</a:t>
            </a:r>
            <a:r>
              <a:rPr lang="en-US" dirty="0">
                <a:latin typeface="Calibri" panose="020F0502020204030204" pitchFamily="34" charset="0"/>
                <a:cs typeface="Calibri" panose="020F0502020204030204" pitchFamily="34" charset="0"/>
              </a:rPr>
              <a:t> mongo</a:t>
            </a:r>
            <a:endParaRPr lang="he-IL"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עצירת ה </a:t>
            </a:r>
            <a:r>
              <a:rPr lang="en-US" b="1" dirty="0">
                <a:latin typeface="Calibri" panose="020F0502020204030204" pitchFamily="34" charset="0"/>
                <a:cs typeface="Calibri" panose="020F0502020204030204" pitchFamily="34" charset="0"/>
              </a:rPr>
              <a:t>service</a:t>
            </a:r>
            <a:r>
              <a:rPr lang="he-IL" b="1" dirty="0">
                <a:latin typeface="Calibri" panose="020F0502020204030204" pitchFamily="34" charset="0"/>
                <a:cs typeface="Calibri" panose="020F0502020204030204" pitchFamily="34" charset="0"/>
              </a:rPr>
              <a:t> של </a:t>
            </a:r>
            <a:r>
              <a:rPr lang="en-US" b="1" dirty="0" err="1">
                <a:latin typeface="Calibri" panose="020F0502020204030204" pitchFamily="34" charset="0"/>
                <a:cs typeface="Calibri" panose="020F0502020204030204" pitchFamily="34" charset="0"/>
              </a:rPr>
              <a:t>mongodb</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t>net start | stop </a:t>
            </a:r>
            <a:r>
              <a:rPr lang="en-US" dirty="0" err="1"/>
              <a:t>mongodb</a:t>
            </a:r>
            <a:endParaRPr lang="en-US" dirty="0"/>
          </a:p>
          <a:p>
            <a:pPr marL="0" indent="0">
              <a:buNone/>
            </a:pPr>
            <a:r>
              <a:rPr lang="he-IL" b="1" dirty="0">
                <a:latin typeface="Calibri" panose="020F0502020204030204" pitchFamily="34" charset="0"/>
                <a:cs typeface="Calibri" panose="020F0502020204030204" pitchFamily="34" charset="0"/>
              </a:rPr>
              <a:t>קבלת סטטיסטיקות של ה </a:t>
            </a:r>
            <a:r>
              <a:rPr lang="en-US" b="1" dirty="0">
                <a:latin typeface="Calibri" panose="020F0502020204030204" pitchFamily="34" charset="0"/>
                <a:cs typeface="Calibri" panose="020F0502020204030204" pitchFamily="34" charset="0"/>
              </a:rPr>
              <a:t>DB</a:t>
            </a:r>
            <a:r>
              <a:rPr lang="he-IL" b="1" dirty="0">
                <a:latin typeface="Calibri" panose="020F0502020204030204" pitchFamily="34" charset="0"/>
                <a:cs typeface="Calibri" panose="020F0502020204030204" pitchFamily="34" charset="0"/>
              </a:rPr>
              <a:t> עצמו:</a:t>
            </a:r>
            <a:br>
              <a:rPr lang="en-US" dirty="0">
                <a:latin typeface="Calibri" panose="020F0502020204030204" pitchFamily="34" charset="0"/>
                <a:cs typeface="Calibri" panose="020F0502020204030204" pitchFamily="34" charset="0"/>
              </a:rPr>
            </a:br>
            <a:r>
              <a:rPr lang="en-US" dirty="0" err="1"/>
              <a:t>db.dbo.stats</a:t>
            </a:r>
            <a:r>
              <a:rPr lang="en-US" dirty="0"/>
              <a:t>()</a:t>
            </a: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54F050B2-3B36-4418-BC0A-E16E36B8240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9826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5608F8-806A-4391-9F45-C97E2335E712}"/>
              </a:ext>
            </a:extLst>
          </p:cNvPr>
          <p:cNvSpPr>
            <a:spLocks noGrp="1"/>
          </p:cNvSpPr>
          <p:nvPr>
            <p:ph type="title"/>
          </p:nvPr>
        </p:nvSpPr>
        <p:spPr/>
        <p:txBody>
          <a:bodyPr/>
          <a:lstStyle/>
          <a:p>
            <a:r>
              <a:rPr lang="en-US" dirty="0"/>
              <a:t>Big Data</a:t>
            </a:r>
            <a:endParaRPr lang="he-IL" dirty="0"/>
          </a:p>
        </p:txBody>
      </p:sp>
      <p:sp>
        <p:nvSpPr>
          <p:cNvPr id="3" name="מציין מיקום תוכן 2">
            <a:extLst>
              <a:ext uri="{FF2B5EF4-FFF2-40B4-BE49-F238E27FC236}">
                <a16:creationId xmlns:a16="http://schemas.microsoft.com/office/drawing/2014/main" id="{DC8BCF87-60F5-4BED-B90A-95D2B3B2CDC0}"/>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 Big Data</a:t>
            </a:r>
            <a:r>
              <a:rPr lang="he-IL" dirty="0">
                <a:latin typeface="Calibri" panose="020F0502020204030204" pitchFamily="34" charset="0"/>
                <a:cs typeface="Calibri" panose="020F0502020204030204" pitchFamily="34" charset="0"/>
              </a:rPr>
              <a:t>נתוני עתק) הוא מונח המתאר כמויות אדירות של מידע המגיע ממקורות שונים, אותו יש לשמור, לנהל, לתחזק ולעשות בו שימוש בקלות וביעילות, תוך השקעה של מינימום משאבים.</a:t>
            </a:r>
          </a:p>
          <a:p>
            <a:pPr marL="0" indent="0">
              <a:buNone/>
            </a:pPr>
            <a:r>
              <a:rPr lang="he-IL" dirty="0">
                <a:latin typeface="Calibri" panose="020F0502020204030204" pitchFamily="34" charset="0"/>
                <a:cs typeface="Calibri" panose="020F0502020204030204" pitchFamily="34" charset="0"/>
              </a:rPr>
              <a:t>ענקיות הביג דאטה שבידיהן כמות אדירה של נתוני ענק, דוגמת גוגל, אתר בורסה </a:t>
            </a:r>
            <a:r>
              <a:rPr lang="he-IL" dirty="0" err="1">
                <a:latin typeface="Calibri" panose="020F0502020204030204" pitchFamily="34" charset="0"/>
                <a:cs typeface="Calibri" panose="020F0502020204030204" pitchFamily="34" charset="0"/>
              </a:rPr>
              <a:t>וכו</a:t>
            </a:r>
            <a:r>
              <a:rPr lang="he-IL" dirty="0">
                <a:latin typeface="Calibri" panose="020F0502020204030204" pitchFamily="34" charset="0"/>
                <a:cs typeface="Calibri" panose="020F0502020204030204" pitchFamily="34" charset="0"/>
              </a:rPr>
              <a:t>, משתמשות כבר מספר עשורים בטכנולוגיות לניהול נתוני עתק, המכונות גם “מערכות ביג דאטה” או </a:t>
            </a:r>
            <a:r>
              <a:rPr lang="en-US" dirty="0">
                <a:latin typeface="Calibri" panose="020F0502020204030204" pitchFamily="34" charset="0"/>
                <a:cs typeface="Calibri" panose="020F0502020204030204" pitchFamily="34" charset="0"/>
              </a:rPr>
              <a:t>NoSQL</a:t>
            </a:r>
            <a:r>
              <a:rPr lang="he-IL" dirty="0">
                <a:latin typeface="Calibri" panose="020F0502020204030204" pitchFamily="34" charset="0"/>
                <a:cs typeface="Calibri" panose="020F0502020204030204" pitchFamily="34" charset="0"/>
              </a:rPr>
              <a:t>. מערכות אלו מאפשרות להן למעשה לשרוד ולפעול במציאות של כמויות מידע בסדר גודל בלתי נתפס.</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כמות נתונים זו היא כה גדולה, שמסדי נתונים מסורתיים פשוט לא יכולים לנהל אותם, לעבד ולשמור.</a:t>
            </a:r>
            <a:br>
              <a:rPr lang="he-IL"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יחד עם זאת עדיין מדובר בנתונים ולכן כל ארגון ירצה להפיק תובנות מהם, להשתמש בהם כדי להתמודד עם בעיות עסקיות עתידיות.</a:t>
            </a:r>
          </a:p>
        </p:txBody>
      </p:sp>
      <p:sp>
        <p:nvSpPr>
          <p:cNvPr id="4" name="מציין מיקום של מספר שקופית 3">
            <a:extLst>
              <a:ext uri="{FF2B5EF4-FFF2-40B4-BE49-F238E27FC236}">
                <a16:creationId xmlns:a16="http://schemas.microsoft.com/office/drawing/2014/main" id="{2A865781-E6FA-4E29-8712-28E38B31125F}"/>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94684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445DB6-2686-45F8-81A4-D37CE33D19F6}"/>
              </a:ext>
            </a:extLst>
          </p:cNvPr>
          <p:cNvSpPr>
            <a:spLocks noGrp="1"/>
          </p:cNvSpPr>
          <p:nvPr>
            <p:ph type="title"/>
          </p:nvPr>
        </p:nvSpPr>
        <p:spPr/>
        <p:txBody>
          <a:bodyPr/>
          <a:lstStyle/>
          <a:p>
            <a:r>
              <a:rPr lang="en-US" dirty="0"/>
              <a:t>Mongo Commands via Shell - CRUD</a:t>
            </a:r>
            <a:endParaRPr lang="he-IL" dirty="0"/>
          </a:p>
        </p:txBody>
      </p:sp>
      <p:sp>
        <p:nvSpPr>
          <p:cNvPr id="3" name="מציין מיקום תוכן 2">
            <a:extLst>
              <a:ext uri="{FF2B5EF4-FFF2-40B4-BE49-F238E27FC236}">
                <a16:creationId xmlns:a16="http://schemas.microsoft.com/office/drawing/2014/main" id="{08944960-1C29-4A6D-84CE-FBA0C4601FA5}"/>
              </a:ext>
            </a:extLst>
          </p:cNvPr>
          <p:cNvSpPr>
            <a:spLocks noGrp="1"/>
          </p:cNvSpPr>
          <p:nvPr>
            <p:ph idx="1"/>
          </p:nvPr>
        </p:nvSpPr>
        <p:spPr/>
        <p:txBody>
          <a:bodyPr>
            <a:normAutofit fontScale="92500" lnSpcReduction="20000"/>
          </a:bodyPr>
          <a:lstStyle/>
          <a:p>
            <a:pPr marL="0" indent="0">
              <a:buNone/>
            </a:pPr>
            <a:r>
              <a:rPr lang="he-IL" dirty="0">
                <a:latin typeface="Calibri" panose="020F0502020204030204" pitchFamily="34" charset="0"/>
                <a:cs typeface="Calibri" panose="020F0502020204030204" pitchFamily="34" charset="0"/>
              </a:rPr>
              <a:t>ניתן לבצע פקודות הוספה, שליפה, עדכון ומחיקה ממסד הנתונים דרך ה </a:t>
            </a:r>
            <a:r>
              <a:rPr lang="en-US" dirty="0">
                <a:latin typeface="Calibri" panose="020F0502020204030204" pitchFamily="34" charset="0"/>
                <a:cs typeface="Calibri" panose="020F0502020204030204" pitchFamily="34" charset="0"/>
              </a:rPr>
              <a:t>shell</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הפקודות מתבצעות ע"י כתיבת שם הפונקציה ובתוך הסוגריים השדה לפיו אנו רוצים לשלוף/ לעדכן/ למחוק, והתנאי (גדול מ.. קטן מ...). </a:t>
            </a:r>
          </a:p>
          <a:p>
            <a:pPr marL="0" indent="0">
              <a:buNone/>
            </a:pPr>
            <a:r>
              <a:rPr lang="he-IL" dirty="0">
                <a:latin typeface="Calibri" panose="020F0502020204030204" pitchFamily="34" charset="0"/>
                <a:cs typeface="Calibri" panose="020F0502020204030204" pitchFamily="34" charset="0"/>
              </a:rPr>
              <a:t>מבנה הפקודה:</a:t>
            </a:r>
          </a:p>
          <a:p>
            <a:pPr marL="0" indent="0">
              <a:buNone/>
            </a:pPr>
            <a:r>
              <a:rPr lang="en-US" dirty="0" err="1"/>
              <a:t>db.</a:t>
            </a:r>
            <a:r>
              <a:rPr lang="en-US" i="1" dirty="0" err="1"/>
              <a:t>collectionName</a:t>
            </a:r>
            <a:r>
              <a:rPr lang="en-US" dirty="0" err="1"/>
              <a:t>.</a:t>
            </a:r>
            <a:r>
              <a:rPr lang="en-US" i="1" dirty="0" err="1"/>
              <a:t>functionName</a:t>
            </a:r>
            <a:r>
              <a:rPr lang="en-US" dirty="0"/>
              <a:t>(</a:t>
            </a:r>
            <a:br>
              <a:rPr lang="en-US" dirty="0"/>
            </a:br>
            <a:r>
              <a:rPr lang="en-US" dirty="0"/>
              <a:t>{</a:t>
            </a:r>
            <a:r>
              <a:rPr lang="en-US" i="1" dirty="0" err="1"/>
              <a:t>fieldName</a:t>
            </a:r>
            <a:r>
              <a:rPr lang="en-US" dirty="0"/>
              <a:t>:{$</a:t>
            </a:r>
            <a:r>
              <a:rPr lang="en-US" i="1" dirty="0" err="1"/>
              <a:t>condition</a:t>
            </a:r>
            <a:r>
              <a:rPr lang="en-US" dirty="0" err="1"/>
              <a:t>:</a:t>
            </a:r>
            <a:r>
              <a:rPr lang="en-US" i="1" dirty="0" err="1"/>
              <a:t>value</a:t>
            </a:r>
            <a:r>
              <a:rPr lang="en-US" dirty="0"/>
              <a:t>}},</a:t>
            </a:r>
            <a:r>
              <a:rPr lang="en-US" dirty="0">
                <a:solidFill>
                  <a:schemeClr val="bg2">
                    <a:lumMod val="50000"/>
                  </a:schemeClr>
                </a:solidFill>
              </a:rPr>
              <a:t>//condition-where</a:t>
            </a:r>
            <a:br>
              <a:rPr lang="en-US" dirty="0"/>
            </a:br>
            <a:r>
              <a:rPr lang="en-US" dirty="0"/>
              <a:t>{</a:t>
            </a:r>
            <a:r>
              <a:rPr lang="en-US" i="1" dirty="0"/>
              <a:t>fieldName</a:t>
            </a:r>
            <a:r>
              <a:rPr lang="en-US" dirty="0"/>
              <a:t>:1, </a:t>
            </a:r>
            <a:r>
              <a:rPr lang="en-US" i="1" dirty="0"/>
              <a:t>fieldName</a:t>
            </a:r>
            <a:r>
              <a:rPr lang="en-US" dirty="0"/>
              <a:t>:1})</a:t>
            </a:r>
            <a:r>
              <a:rPr lang="en-US" dirty="0">
                <a:solidFill>
                  <a:schemeClr val="bg2">
                    <a:lumMod val="50000"/>
                  </a:schemeClr>
                </a:solidFill>
              </a:rPr>
              <a:t>//select</a:t>
            </a:r>
            <a:br>
              <a:rPr lang="en-US" dirty="0"/>
            </a:br>
            <a:r>
              <a:rPr lang="en-US" dirty="0"/>
              <a:t>.limit(</a:t>
            </a:r>
            <a:r>
              <a:rPr lang="en-US" i="1" dirty="0" err="1"/>
              <a:t>maximumNumberOfDocuments</a:t>
            </a:r>
            <a:r>
              <a:rPr lang="en-US" dirty="0">
                <a:solidFill>
                  <a:schemeClr val="bg2">
                    <a:lumMod val="50000"/>
                  </a:schemeClr>
                </a:solidFill>
              </a:rPr>
              <a:t>);//how many documents to display</a:t>
            </a:r>
          </a:p>
          <a:p>
            <a:pPr marL="0" indent="0">
              <a:buNone/>
            </a:pPr>
            <a:r>
              <a:rPr lang="en-US" dirty="0">
                <a:solidFill>
                  <a:schemeClr val="bg2">
                    <a:lumMod val="50000"/>
                  </a:schemeClr>
                </a:solidFill>
              </a:rPr>
              <a:t>.</a:t>
            </a:r>
            <a:r>
              <a:rPr lang="en-US" dirty="0">
                <a:latin typeface="Calibri" panose="020F0502020204030204" pitchFamily="34" charset="0"/>
                <a:cs typeface="Calibri" panose="020F0502020204030204" pitchFamily="34" charset="0"/>
              </a:rPr>
              <a:t>pretty()</a:t>
            </a:r>
            <a:r>
              <a:rPr lang="he-IL" dirty="0">
                <a:latin typeface="Calibri" panose="020F0502020204030204" pitchFamily="34" charset="0"/>
                <a:cs typeface="Calibri" panose="020F0502020204030204" pitchFamily="34" charset="0"/>
              </a:rPr>
              <a:t> – הצגת המסמך בצורה יפה ונוחה לעין</a:t>
            </a:r>
          </a:p>
          <a:p>
            <a:pPr marL="0" indent="0">
              <a:buNone/>
            </a:pPr>
            <a:r>
              <a:rPr lang="en-US" dirty="0">
                <a:latin typeface="Calibri" panose="020F0502020204030204" pitchFamily="34" charset="0"/>
                <a:cs typeface="Calibri" panose="020F0502020204030204" pitchFamily="34" charset="0"/>
              </a:rPr>
              <a:t>.sort(</a:t>
            </a:r>
            <a:r>
              <a:rPr lang="en-US" i="1" dirty="0">
                <a:latin typeface="Calibri" panose="020F0502020204030204" pitchFamily="34" charset="0"/>
                <a:cs typeface="Calibri" panose="020F0502020204030204" pitchFamily="34" charset="0"/>
              </a:rPr>
              <a:t>fieldname</a:t>
            </a:r>
            <a:r>
              <a:rPr lang="en-US" dirty="0">
                <a:latin typeface="Calibri" panose="020F0502020204030204" pitchFamily="34" charset="0"/>
                <a:cs typeface="Calibri" panose="020F0502020204030204" pitchFamily="34" charset="0"/>
              </a:rPr>
              <a:t>: 1)</a:t>
            </a:r>
            <a:r>
              <a:rPr lang="he-IL" dirty="0">
                <a:latin typeface="Calibri" panose="020F0502020204030204" pitchFamily="34" charset="0"/>
                <a:cs typeface="Calibri" panose="020F0502020204030204" pitchFamily="34" charset="0"/>
              </a:rPr>
              <a:t> – מיון התוצאות עפ"י שדה מסוים, בסדר עולה</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(1) או יורד (</a:t>
            </a:r>
            <a:r>
              <a:rPr lang="en-US" dirty="0">
                <a:latin typeface="Calibri" panose="020F0502020204030204" pitchFamily="34" charset="0"/>
                <a:cs typeface="Calibri" panose="020F0502020204030204" pitchFamily="34" charset="0"/>
              </a:rPr>
              <a:t>-1</a:t>
            </a:r>
            <a:r>
              <a:rPr lang="he-IL"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e</a:t>
            </a:r>
            <a:r>
              <a:rPr lang="he-IL" dirty="0">
                <a:latin typeface="Calibri" panose="020F0502020204030204" pitchFamily="34" charset="0"/>
                <a:cs typeface="Calibri" panose="020F0502020204030204" pitchFamily="34" charset="0"/>
              </a:rPr>
              <a:t> – כאשר מוסיפים </a:t>
            </a:r>
            <a:r>
              <a:rPr lang="en-US" dirty="0">
                <a:latin typeface="Calibri" panose="020F0502020204030204" pitchFamily="34" charset="0"/>
                <a:cs typeface="Calibri" panose="020F0502020204030204" pitchFamily="34" charset="0"/>
              </a:rPr>
              <a:t>e</a:t>
            </a:r>
            <a:r>
              <a:rPr lang="he-IL" dirty="0">
                <a:latin typeface="Calibri" panose="020F0502020204030204" pitchFamily="34" charset="0"/>
                <a:cs typeface="Calibri" panose="020F0502020204030204" pitchFamily="34" charset="0"/>
              </a:rPr>
              <a:t> לפקודה, זה מוסיף את האופציה של שווה לדוגמא: </a:t>
            </a:r>
            <a:r>
              <a:rPr lang="en-US" dirty="0" err="1">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 greater than</a:t>
            </a:r>
            <a:r>
              <a:rPr lang="he-IL" dirty="0">
                <a:latin typeface="Calibri" panose="020F0502020204030204" pitchFamily="34" charset="0"/>
                <a:cs typeface="Calibri" panose="020F0502020204030204" pitchFamily="34" charset="0"/>
              </a:rPr>
              <a:t> – גדול מ, </a:t>
            </a:r>
            <a:r>
              <a:rPr lang="en-US" dirty="0" err="1">
                <a:latin typeface="Calibri" panose="020F0502020204030204" pitchFamily="34" charset="0"/>
                <a:cs typeface="Calibri" panose="020F0502020204030204" pitchFamily="34" charset="0"/>
              </a:rPr>
              <a:t>gte</a:t>
            </a:r>
            <a:r>
              <a:rPr lang="he-IL" dirty="0">
                <a:latin typeface="Calibri" panose="020F0502020204030204" pitchFamily="34" charset="0"/>
                <a:cs typeface="Calibri" panose="020F0502020204030204" pitchFamily="34" charset="0"/>
              </a:rPr>
              <a:t> – גדול/שווה</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6B621680-F8F4-4B13-B5AA-9B7206C0B18D}"/>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231828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08ED9A-457B-462C-9DC5-2DD2FA78AFB5}"/>
              </a:ext>
            </a:extLst>
          </p:cNvPr>
          <p:cNvSpPr>
            <a:spLocks noGrp="1"/>
          </p:cNvSpPr>
          <p:nvPr>
            <p:ph type="title"/>
          </p:nvPr>
        </p:nvSpPr>
        <p:spPr/>
        <p:txBody>
          <a:bodyPr/>
          <a:lstStyle/>
          <a:p>
            <a:pPr algn="r"/>
            <a:r>
              <a:rPr lang="he-IL" dirty="0"/>
              <a:t>פקודות </a:t>
            </a:r>
            <a:r>
              <a:rPr lang="en-US" dirty="0"/>
              <a:t>CRUD</a:t>
            </a:r>
            <a:r>
              <a:rPr lang="he-IL" dirty="0"/>
              <a:t> – אופרטורים של השוואה</a:t>
            </a:r>
          </a:p>
        </p:txBody>
      </p:sp>
      <p:sp>
        <p:nvSpPr>
          <p:cNvPr id="3" name="מציין מיקום תוכן 2">
            <a:extLst>
              <a:ext uri="{FF2B5EF4-FFF2-40B4-BE49-F238E27FC236}">
                <a16:creationId xmlns:a16="http://schemas.microsoft.com/office/drawing/2014/main" id="{0C97446F-71D9-4BDC-A602-9FE317ED552B}"/>
              </a:ext>
            </a:extLst>
          </p:cNvPr>
          <p:cNvSpPr>
            <a:spLocks noGrp="1"/>
          </p:cNvSpPr>
          <p:nvPr>
            <p:ph idx="1"/>
          </p:nvPr>
        </p:nvSpPr>
        <p:spPr>
          <a:xfrm>
            <a:off x="7528264" y="2603500"/>
            <a:ext cx="3959441" cy="3416300"/>
          </a:xfrm>
        </p:spPr>
        <p:txBody>
          <a:bodyPr>
            <a:normAutofit/>
          </a:bodyPr>
          <a:lstStyle/>
          <a:p>
            <a:pPr marL="0" indent="0">
              <a:buNone/>
            </a:pPr>
            <a:r>
              <a:rPr lang="he-IL" dirty="0">
                <a:latin typeface="Calibri" panose="020F0502020204030204" pitchFamily="34" charset="0"/>
                <a:cs typeface="Calibri" panose="020F0502020204030204" pitchFamily="34" charset="0"/>
              </a:rPr>
              <a:t>באתר של </a:t>
            </a:r>
            <a:r>
              <a:rPr lang="en-US" dirty="0" err="1">
                <a:latin typeface="Calibri" panose="020F0502020204030204" pitchFamily="34" charset="0"/>
                <a:cs typeface="Calibri" panose="020F0502020204030204" pitchFamily="34" charset="0"/>
              </a:rPr>
              <a:t>mongodb</a:t>
            </a:r>
            <a:r>
              <a:rPr lang="he-IL"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hlinkClick r:id="rId2"/>
              </a:rPr>
              <a:t>https://www.mongodb.com/docs/manual/reference/operator/aggregation/</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ניתן למצוא תיעוד לפונקציות ההשוואה, בדיקה של עמידה בתנאים </a:t>
            </a:r>
            <a:r>
              <a:rPr lang="he-IL" dirty="0" err="1">
                <a:latin typeface="Calibri" panose="020F0502020204030204" pitchFamily="34" charset="0"/>
                <a:cs typeface="Calibri" panose="020F0502020204030204" pitchFamily="34" charset="0"/>
              </a:rPr>
              <a:t>וכו</a:t>
            </a:r>
            <a:r>
              <a:rPr lang="he-IL" dirty="0">
                <a:latin typeface="Calibri" panose="020F0502020204030204" pitchFamily="34" charset="0"/>
                <a:cs typeface="Calibri" panose="020F0502020204030204" pitchFamily="34" charset="0"/>
              </a:rPr>
              <a:t>.</a:t>
            </a:r>
          </a:p>
          <a:p>
            <a:pPr marL="0" indent="0">
              <a:buNone/>
            </a:pPr>
            <a:r>
              <a:rPr lang="he-IL" dirty="0">
                <a:latin typeface="Calibri" panose="020F0502020204030204" pitchFamily="34" charset="0"/>
                <a:cs typeface="Calibri" panose="020F0502020204030204" pitchFamily="34" charset="0"/>
              </a:rPr>
              <a:t>להלן רשימת פונקציות ההשוואה (נכניס אותן לתנאי כפי שהוסבר בעמוד הקודם):</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25B5BAFA-9BFC-4ABC-80BE-B239FE320997}"/>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5" name="תמונה 4">
            <a:extLst>
              <a:ext uri="{FF2B5EF4-FFF2-40B4-BE49-F238E27FC236}">
                <a16:creationId xmlns:a16="http://schemas.microsoft.com/office/drawing/2014/main" id="{5DA9E868-E27D-4A3B-AA78-BB1D11F265DA}"/>
              </a:ext>
            </a:extLst>
          </p:cNvPr>
          <p:cNvPicPr>
            <a:picLocks noChangeAspect="1"/>
          </p:cNvPicPr>
          <p:nvPr/>
        </p:nvPicPr>
        <p:blipFill>
          <a:blip r:embed="rId3"/>
          <a:stretch>
            <a:fillRect/>
          </a:stretch>
        </p:blipFill>
        <p:spPr>
          <a:xfrm>
            <a:off x="704296" y="2714085"/>
            <a:ext cx="6255797" cy="3546594"/>
          </a:xfrm>
          <a:prstGeom prst="rect">
            <a:avLst/>
          </a:prstGeom>
        </p:spPr>
      </p:pic>
    </p:spTree>
    <p:extLst>
      <p:ext uri="{BB962C8B-B14F-4D97-AF65-F5344CB8AC3E}">
        <p14:creationId xmlns:p14="http://schemas.microsoft.com/office/powerpoint/2010/main" val="2293144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F3F00C-C31F-4197-BB1A-79894305A063}"/>
              </a:ext>
            </a:extLst>
          </p:cNvPr>
          <p:cNvSpPr>
            <a:spLocks noGrp="1"/>
          </p:cNvSpPr>
          <p:nvPr>
            <p:ph type="title"/>
          </p:nvPr>
        </p:nvSpPr>
        <p:spPr/>
        <p:txBody>
          <a:bodyPr/>
          <a:lstStyle/>
          <a:p>
            <a:pPr algn="r"/>
            <a:r>
              <a:rPr lang="he-IL" dirty="0"/>
              <a:t>פקודות </a:t>
            </a:r>
            <a:r>
              <a:rPr lang="en-US" dirty="0"/>
              <a:t>CRUD</a:t>
            </a:r>
            <a:r>
              <a:rPr lang="he-IL" dirty="0"/>
              <a:t> -  </a:t>
            </a:r>
            <a:r>
              <a:rPr lang="en-US" dirty="0"/>
              <a:t>Create</a:t>
            </a:r>
            <a:r>
              <a:rPr lang="he-IL" dirty="0"/>
              <a:t> - הוספה</a:t>
            </a:r>
          </a:p>
        </p:txBody>
      </p:sp>
      <p:sp>
        <p:nvSpPr>
          <p:cNvPr id="3" name="מציין מיקום תוכן 2">
            <a:extLst>
              <a:ext uri="{FF2B5EF4-FFF2-40B4-BE49-F238E27FC236}">
                <a16:creationId xmlns:a16="http://schemas.microsoft.com/office/drawing/2014/main" id="{077EB7CF-D97A-471F-88C2-91AF65B3D6A6}"/>
              </a:ext>
            </a:extLst>
          </p:cNvPr>
          <p:cNvSpPr>
            <a:spLocks noGrp="1"/>
          </p:cNvSpPr>
          <p:nvPr>
            <p:ph idx="1"/>
          </p:nvPr>
        </p:nvSpPr>
        <p:spPr>
          <a:xfrm>
            <a:off x="1154954" y="2603500"/>
            <a:ext cx="9498649" cy="4072508"/>
          </a:xfrm>
        </p:spPr>
        <p:txBody>
          <a:bodyPr/>
          <a:lstStyle/>
          <a:p>
            <a:pPr marL="0" indent="0">
              <a:buNone/>
            </a:pPr>
            <a:r>
              <a:rPr lang="he-IL" sz="1700" dirty="0">
                <a:latin typeface="Calibri" panose="020F0502020204030204" pitchFamily="34" charset="0"/>
                <a:cs typeface="Calibri" panose="020F0502020204030204" pitchFamily="34" charset="0"/>
              </a:rPr>
              <a:t>עבור הוספת </a:t>
            </a:r>
            <a:r>
              <a:rPr lang="en-US" sz="1700" dirty="0">
                <a:latin typeface="Calibri" panose="020F0502020204030204" pitchFamily="34" charset="0"/>
                <a:cs typeface="Calibri" panose="020F0502020204030204" pitchFamily="34" charset="0"/>
              </a:rPr>
              <a:t>document</a:t>
            </a:r>
            <a:r>
              <a:rPr lang="he-IL" sz="1700" dirty="0">
                <a:latin typeface="Calibri" panose="020F0502020204030204" pitchFamily="34" charset="0"/>
                <a:cs typeface="Calibri" panose="020F0502020204030204" pitchFamily="34" charset="0"/>
              </a:rPr>
              <a:t> אחד או יותר ל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נשתמש בפקודת </a:t>
            </a:r>
            <a:r>
              <a:rPr lang="en-US" sz="1700" dirty="0">
                <a:latin typeface="Calibri" panose="020F0502020204030204" pitchFamily="34" charset="0"/>
                <a:cs typeface="Calibri" panose="020F0502020204030204" pitchFamily="34" charset="0"/>
              </a:rPr>
              <a:t>insert</a:t>
            </a:r>
            <a:r>
              <a:rPr lang="he-IL" sz="1700" dirty="0">
                <a:latin typeface="Calibri" panose="020F0502020204030204" pitchFamily="34" charset="0"/>
                <a:cs typeface="Calibri" panose="020F0502020204030204" pitchFamily="34" charset="0"/>
              </a:rPr>
              <a:t> – </a:t>
            </a:r>
            <a:br>
              <a:rPr lang="en-US" sz="1700" dirty="0">
                <a:latin typeface="Calibri" panose="020F0502020204030204" pitchFamily="34" charset="0"/>
                <a:cs typeface="Calibri" panose="020F0502020204030204" pitchFamily="34" charset="0"/>
              </a:rPr>
            </a:br>
            <a:r>
              <a:rPr lang="en-US" sz="1700" dirty="0" err="1">
                <a:latin typeface="Calibri" panose="020F0502020204030204" pitchFamily="34" charset="0"/>
                <a:cs typeface="Calibri" panose="020F0502020204030204" pitchFamily="34" charset="0"/>
              </a:rPr>
              <a:t>insertOne</a:t>
            </a:r>
            <a:r>
              <a:rPr lang="he-IL" sz="1700" dirty="0">
                <a:latin typeface="Calibri" panose="020F0502020204030204" pitchFamily="34" charset="0"/>
                <a:cs typeface="Calibri" panose="020F0502020204030204" pitchFamily="34" charset="0"/>
              </a:rPr>
              <a:t> – הוספת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אחד</a:t>
            </a:r>
            <a:br>
              <a:rPr lang="en-US" sz="1700" dirty="0">
                <a:latin typeface="Calibri" panose="020F0502020204030204" pitchFamily="34" charset="0"/>
                <a:cs typeface="Calibri" panose="020F0502020204030204" pitchFamily="34" charset="0"/>
              </a:rPr>
            </a:br>
            <a:r>
              <a:rPr lang="en-US" sz="1700" dirty="0" err="1">
                <a:latin typeface="Calibri" panose="020F0502020204030204" pitchFamily="34" charset="0"/>
                <a:cs typeface="Calibri" panose="020F0502020204030204" pitchFamily="34" charset="0"/>
              </a:rPr>
              <a:t>insertMany</a:t>
            </a:r>
            <a:r>
              <a:rPr lang="he-IL" sz="1700" dirty="0">
                <a:latin typeface="Calibri" panose="020F0502020204030204" pitchFamily="34" charset="0"/>
                <a:cs typeface="Calibri" panose="020F0502020204030204" pitchFamily="34" charset="0"/>
              </a:rPr>
              <a:t> – הוספת מספר </a:t>
            </a:r>
            <a:r>
              <a:rPr lang="en-US" sz="1700" dirty="0">
                <a:latin typeface="Calibri" panose="020F0502020204030204" pitchFamily="34" charset="0"/>
                <a:cs typeface="Calibri" panose="020F0502020204030204" pitchFamily="34" charset="0"/>
              </a:rPr>
              <a:t>documents</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(במידה ולא קיים שם ה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שכתבנו, ייווצר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חדש </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בשם זה) </a:t>
            </a:r>
          </a:p>
          <a:p>
            <a:pPr marL="0" indent="0">
              <a:buNone/>
            </a:pPr>
            <a:endParaRPr lang="he-IL" sz="1700" dirty="0">
              <a:latin typeface="Calibri" panose="020F0502020204030204" pitchFamily="34" charset="0"/>
              <a:cs typeface="Calibri" panose="020F0502020204030204" pitchFamily="34" charset="0"/>
            </a:endParaRPr>
          </a:p>
          <a:p>
            <a:pPr marL="0" indent="0">
              <a:buNone/>
            </a:pPr>
            <a:r>
              <a:rPr lang="he-IL" sz="1700" dirty="0">
                <a:latin typeface="Calibri" panose="020F0502020204030204" pitchFamily="34" charset="0"/>
                <a:cs typeface="Calibri" panose="020F0502020204030204" pitchFamily="34" charset="0"/>
              </a:rPr>
              <a:t> </a:t>
            </a:r>
          </a:p>
        </p:txBody>
      </p:sp>
      <p:sp>
        <p:nvSpPr>
          <p:cNvPr id="4" name="מציין מיקום של מספר שקופית 3">
            <a:extLst>
              <a:ext uri="{FF2B5EF4-FFF2-40B4-BE49-F238E27FC236}">
                <a16:creationId xmlns:a16="http://schemas.microsoft.com/office/drawing/2014/main" id="{B44B99C3-5D7A-4BEE-91BB-D233B687F296}"/>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5" name="תמונה 4">
            <a:extLst>
              <a:ext uri="{FF2B5EF4-FFF2-40B4-BE49-F238E27FC236}">
                <a16:creationId xmlns:a16="http://schemas.microsoft.com/office/drawing/2014/main" id="{58D023FD-DF7C-4F69-AB60-6A9445796495}"/>
              </a:ext>
            </a:extLst>
          </p:cNvPr>
          <p:cNvPicPr>
            <a:picLocks noChangeAspect="1"/>
          </p:cNvPicPr>
          <p:nvPr/>
        </p:nvPicPr>
        <p:blipFill>
          <a:blip r:embed="rId2"/>
          <a:stretch>
            <a:fillRect/>
          </a:stretch>
        </p:blipFill>
        <p:spPr>
          <a:xfrm>
            <a:off x="6338435" y="4218842"/>
            <a:ext cx="3577932" cy="2139911"/>
          </a:xfrm>
          <a:prstGeom prst="rect">
            <a:avLst/>
          </a:prstGeom>
        </p:spPr>
      </p:pic>
      <p:pic>
        <p:nvPicPr>
          <p:cNvPr id="6" name="תמונה 5">
            <a:extLst>
              <a:ext uri="{FF2B5EF4-FFF2-40B4-BE49-F238E27FC236}">
                <a16:creationId xmlns:a16="http://schemas.microsoft.com/office/drawing/2014/main" id="{90FA359E-ABC6-4977-B5C7-8752E7122DE2}"/>
              </a:ext>
            </a:extLst>
          </p:cNvPr>
          <p:cNvPicPr>
            <a:picLocks noChangeAspect="1"/>
          </p:cNvPicPr>
          <p:nvPr/>
        </p:nvPicPr>
        <p:blipFill>
          <a:blip r:embed="rId3"/>
          <a:stretch>
            <a:fillRect/>
          </a:stretch>
        </p:blipFill>
        <p:spPr>
          <a:xfrm>
            <a:off x="1538397" y="3459302"/>
            <a:ext cx="3726524" cy="3216706"/>
          </a:xfrm>
          <a:prstGeom prst="rect">
            <a:avLst/>
          </a:prstGeom>
        </p:spPr>
      </p:pic>
    </p:spTree>
    <p:extLst>
      <p:ext uri="{BB962C8B-B14F-4D97-AF65-F5344CB8AC3E}">
        <p14:creationId xmlns:p14="http://schemas.microsoft.com/office/powerpoint/2010/main" val="1815477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CE594D-9C8B-497A-82E5-BB2DE1B716A7}"/>
              </a:ext>
            </a:extLst>
          </p:cNvPr>
          <p:cNvSpPr>
            <a:spLocks noGrp="1"/>
          </p:cNvSpPr>
          <p:nvPr>
            <p:ph type="title"/>
          </p:nvPr>
        </p:nvSpPr>
        <p:spPr/>
        <p:txBody>
          <a:bodyPr/>
          <a:lstStyle/>
          <a:p>
            <a:pPr algn="r"/>
            <a:r>
              <a:rPr lang="he-IL" dirty="0"/>
              <a:t>פקודות </a:t>
            </a:r>
            <a:r>
              <a:rPr lang="en-US" dirty="0"/>
              <a:t>CRUD</a:t>
            </a:r>
            <a:r>
              <a:rPr lang="he-IL" dirty="0"/>
              <a:t> -  </a:t>
            </a:r>
            <a:r>
              <a:rPr lang="en-US" dirty="0"/>
              <a:t>Read</a:t>
            </a:r>
            <a:r>
              <a:rPr lang="he-IL" dirty="0"/>
              <a:t> - שליפה</a:t>
            </a:r>
          </a:p>
        </p:txBody>
      </p:sp>
      <p:sp>
        <p:nvSpPr>
          <p:cNvPr id="3" name="מציין מיקום תוכן 2">
            <a:extLst>
              <a:ext uri="{FF2B5EF4-FFF2-40B4-BE49-F238E27FC236}">
                <a16:creationId xmlns:a16="http://schemas.microsoft.com/office/drawing/2014/main" id="{7680DD10-DD74-4406-99F0-C4D325C77719}"/>
              </a:ext>
            </a:extLst>
          </p:cNvPr>
          <p:cNvSpPr>
            <a:spLocks noGrp="1"/>
          </p:cNvSpPr>
          <p:nvPr>
            <p:ph idx="1"/>
          </p:nvPr>
        </p:nvSpPr>
        <p:spPr>
          <a:xfrm>
            <a:off x="1154954" y="2603500"/>
            <a:ext cx="8825659" cy="3416300"/>
          </a:xfrm>
        </p:spPr>
        <p:txBody>
          <a:bodyPr/>
          <a:lstStyle/>
          <a:p>
            <a:pPr marL="0" indent="0">
              <a:buNone/>
            </a:pPr>
            <a:r>
              <a:rPr lang="he-IL" sz="1700" dirty="0">
                <a:latin typeface="Calibri" panose="020F0502020204030204" pitchFamily="34" charset="0"/>
                <a:cs typeface="Calibri" panose="020F0502020204030204" pitchFamily="34" charset="0"/>
              </a:rPr>
              <a:t>עבור שליפה נשתמש בפקודת </a:t>
            </a:r>
            <a:r>
              <a:rPr lang="en-US" sz="1700" dirty="0">
                <a:latin typeface="Calibri" panose="020F0502020204030204" pitchFamily="34" charset="0"/>
                <a:cs typeface="Calibri" panose="020F0502020204030204" pitchFamily="34" charset="0"/>
              </a:rPr>
              <a:t>find</a:t>
            </a:r>
            <a:r>
              <a:rPr lang="he-IL" sz="1700" dirty="0">
                <a:latin typeface="Calibri" panose="020F0502020204030204" pitchFamily="34" charset="0"/>
                <a:cs typeface="Calibri" panose="020F0502020204030204" pitchFamily="34" charset="0"/>
              </a:rPr>
              <a:t>:</a:t>
            </a:r>
          </a:p>
          <a:p>
            <a:pPr marL="0" indent="0">
              <a:buNone/>
            </a:pPr>
            <a:r>
              <a:rPr lang="he-IL" sz="1700" dirty="0">
                <a:latin typeface="Calibri" panose="020F0502020204030204" pitchFamily="34" charset="0"/>
                <a:cs typeface="Calibri" panose="020F0502020204030204" pitchFamily="34" charset="0"/>
              </a:rPr>
              <a:t>דוגמא:</a:t>
            </a:r>
          </a:p>
          <a:p>
            <a:pPr marL="0" indent="0">
              <a:buNone/>
            </a:pPr>
            <a:r>
              <a:rPr lang="en-US" sz="1700" dirty="0" err="1">
                <a:latin typeface="Calibri" panose="020F0502020204030204" pitchFamily="34" charset="0"/>
                <a:cs typeface="Calibri" panose="020F0502020204030204" pitchFamily="34" charset="0"/>
              </a:rPr>
              <a:t>db.users.find</a:t>
            </a:r>
            <a:r>
              <a:rPr lang="en-US" sz="1700" dirty="0">
                <a:latin typeface="Calibri" panose="020F0502020204030204" pitchFamily="34" charset="0"/>
                <a:cs typeface="Calibri" panose="020F0502020204030204" pitchFamily="34" charset="0"/>
              </a:rPr>
              <a:t>(</a:t>
            </a:r>
            <a:br>
              <a:rPr lang="en-US" sz="1700" dirty="0">
                <a:latin typeface="Calibri" panose="020F0502020204030204" pitchFamily="34" charset="0"/>
                <a:cs typeface="Calibri" panose="020F0502020204030204" pitchFamily="34" charset="0"/>
              </a:rPr>
            </a:br>
            <a:r>
              <a:rPr lang="en-US" sz="1700" dirty="0">
                <a:latin typeface="Calibri" panose="020F0502020204030204" pitchFamily="34" charset="0"/>
                <a:cs typeface="Calibri" panose="020F0502020204030204" pitchFamily="34" charset="0"/>
              </a:rPr>
              <a:t>{age:{$gt:18</a:t>
            </a:r>
            <a:r>
              <a:rPr lang="en-US" sz="1700" dirty="0">
                <a:solidFill>
                  <a:schemeClr val="bg1">
                    <a:lumMod val="50000"/>
                  </a:schemeClr>
                </a:solidFill>
                <a:latin typeface="Calibri" panose="020F0502020204030204" pitchFamily="34" charset="0"/>
                <a:cs typeface="Calibri" panose="020F0502020204030204" pitchFamily="34" charset="0"/>
              </a:rPr>
              <a:t>}},//condition-where</a:t>
            </a:r>
            <a:br>
              <a:rPr lang="en-US" sz="1700" dirty="0">
                <a:latin typeface="Calibri" panose="020F0502020204030204" pitchFamily="34" charset="0"/>
                <a:cs typeface="Calibri" panose="020F0502020204030204" pitchFamily="34" charset="0"/>
              </a:rPr>
            </a:br>
            <a:r>
              <a:rPr lang="en-US" sz="1700" dirty="0">
                <a:latin typeface="Calibri" panose="020F0502020204030204" pitchFamily="34" charset="0"/>
                <a:cs typeface="Calibri" panose="020F0502020204030204" pitchFamily="34" charset="0"/>
              </a:rPr>
              <a:t>{name:1, address:1}) </a:t>
            </a:r>
            <a:r>
              <a:rPr lang="en-US" sz="1700" dirty="0">
                <a:solidFill>
                  <a:schemeClr val="bg1">
                    <a:lumMod val="50000"/>
                  </a:schemeClr>
                </a:solidFill>
                <a:latin typeface="Calibri" panose="020F0502020204030204" pitchFamily="34" charset="0"/>
                <a:cs typeface="Calibri" panose="020F0502020204030204" pitchFamily="34" charset="0"/>
              </a:rPr>
              <a:t>//select</a:t>
            </a:r>
            <a:br>
              <a:rPr lang="en-US" sz="1700" dirty="0">
                <a:latin typeface="Calibri" panose="020F0502020204030204" pitchFamily="34" charset="0"/>
                <a:cs typeface="Calibri" panose="020F0502020204030204" pitchFamily="34" charset="0"/>
              </a:rPr>
            </a:br>
            <a:r>
              <a:rPr lang="en-US" sz="1700" dirty="0">
                <a:latin typeface="Calibri" panose="020F0502020204030204" pitchFamily="34" charset="0"/>
                <a:cs typeface="Calibri" panose="020F0502020204030204" pitchFamily="34" charset="0"/>
              </a:rPr>
              <a:t>.limit(5); </a:t>
            </a:r>
            <a:r>
              <a:rPr lang="en-US" sz="1700" dirty="0">
                <a:solidFill>
                  <a:schemeClr val="bg1">
                    <a:lumMod val="50000"/>
                  </a:schemeClr>
                </a:solidFill>
                <a:latin typeface="Calibri" panose="020F0502020204030204" pitchFamily="34" charset="0"/>
                <a:cs typeface="Calibri" panose="020F0502020204030204" pitchFamily="34" charset="0"/>
              </a:rPr>
              <a:t>//how many rows to return</a:t>
            </a:r>
          </a:p>
          <a:p>
            <a:pPr marL="0" indent="0">
              <a:buNone/>
            </a:pPr>
            <a:r>
              <a:rPr lang="he-IL" sz="1700" dirty="0">
                <a:latin typeface="Calibri" panose="020F0502020204030204" pitchFamily="34" charset="0"/>
                <a:cs typeface="Calibri" panose="020F0502020204030204" pitchFamily="34" charset="0"/>
              </a:rPr>
              <a:t>שליפת השם והכתובת של חמשת ה </a:t>
            </a:r>
            <a:r>
              <a:rPr lang="en-US" sz="1700" dirty="0">
                <a:latin typeface="Calibri" panose="020F0502020204030204" pitchFamily="34" charset="0"/>
                <a:cs typeface="Calibri" panose="020F0502020204030204" pitchFamily="34" charset="0"/>
              </a:rPr>
              <a:t>users</a:t>
            </a:r>
            <a:r>
              <a:rPr lang="he-IL" sz="1700" dirty="0">
                <a:latin typeface="Calibri" panose="020F0502020204030204" pitchFamily="34" charset="0"/>
                <a:cs typeface="Calibri" panose="020F0502020204030204" pitchFamily="34" charset="0"/>
              </a:rPr>
              <a:t> הראשונים שנמצאו שגילם גדול מ 18.</a:t>
            </a:r>
          </a:p>
        </p:txBody>
      </p:sp>
      <p:sp>
        <p:nvSpPr>
          <p:cNvPr id="4" name="מציין מיקום של מספר שקופית 3">
            <a:extLst>
              <a:ext uri="{FF2B5EF4-FFF2-40B4-BE49-F238E27FC236}">
                <a16:creationId xmlns:a16="http://schemas.microsoft.com/office/drawing/2014/main" id="{6798DB73-0AA1-4621-9640-BB69F2DB9EA1}"/>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277182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12FB01-9C88-4D67-8D74-BBD7ABDC8CCB}"/>
              </a:ext>
            </a:extLst>
          </p:cNvPr>
          <p:cNvSpPr>
            <a:spLocks noGrp="1"/>
          </p:cNvSpPr>
          <p:nvPr>
            <p:ph type="title"/>
          </p:nvPr>
        </p:nvSpPr>
        <p:spPr/>
        <p:txBody>
          <a:bodyPr/>
          <a:lstStyle/>
          <a:p>
            <a:pPr algn="r"/>
            <a:r>
              <a:rPr lang="en-US" dirty="0"/>
              <a:t>find</a:t>
            </a:r>
            <a:r>
              <a:rPr lang="he-IL" dirty="0"/>
              <a:t> ע"י ערכי שדות בתוך </a:t>
            </a:r>
            <a:r>
              <a:rPr lang="en-US" dirty="0"/>
              <a:t>embedded document</a:t>
            </a:r>
            <a:endParaRPr lang="he-IL" dirty="0"/>
          </a:p>
        </p:txBody>
      </p:sp>
      <p:sp>
        <p:nvSpPr>
          <p:cNvPr id="3" name="מציין מיקום תוכן 2">
            <a:extLst>
              <a:ext uri="{FF2B5EF4-FFF2-40B4-BE49-F238E27FC236}">
                <a16:creationId xmlns:a16="http://schemas.microsoft.com/office/drawing/2014/main" id="{0E4AFEB8-8F93-4DEE-989A-FD6B7EE47448}"/>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שליפת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ע"י ערכים של שדות ב </a:t>
            </a:r>
            <a:r>
              <a:rPr lang="en-US" sz="1700" dirty="0">
                <a:latin typeface="Calibri" panose="020F0502020204030204" pitchFamily="34" charset="0"/>
                <a:cs typeface="Calibri" panose="020F0502020204030204" pitchFamily="34" charset="0"/>
              </a:rPr>
              <a:t>embedded documents</a:t>
            </a:r>
            <a:r>
              <a:rPr lang="he-IL" sz="1700" dirty="0">
                <a:latin typeface="Calibri" panose="020F0502020204030204" pitchFamily="34" charset="0"/>
                <a:cs typeface="Calibri" panose="020F0502020204030204" pitchFamily="34" charset="0"/>
              </a:rPr>
              <a:t>:</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3828B1DC-2F97-49DA-8A83-A0B5AE627956}"/>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5" name="תמונה 4">
            <a:extLst>
              <a:ext uri="{FF2B5EF4-FFF2-40B4-BE49-F238E27FC236}">
                <a16:creationId xmlns:a16="http://schemas.microsoft.com/office/drawing/2014/main" id="{97493060-F4D4-44A2-8434-249AE4DE263C}"/>
              </a:ext>
            </a:extLst>
          </p:cNvPr>
          <p:cNvPicPr>
            <a:picLocks noChangeAspect="1"/>
          </p:cNvPicPr>
          <p:nvPr/>
        </p:nvPicPr>
        <p:blipFill>
          <a:blip r:embed="rId2"/>
          <a:stretch>
            <a:fillRect/>
          </a:stretch>
        </p:blipFill>
        <p:spPr>
          <a:xfrm>
            <a:off x="2951233" y="3174893"/>
            <a:ext cx="6965134" cy="1710300"/>
          </a:xfrm>
          <a:prstGeom prst="rect">
            <a:avLst/>
          </a:prstGeom>
        </p:spPr>
      </p:pic>
      <p:pic>
        <p:nvPicPr>
          <p:cNvPr id="6" name="תמונה 5">
            <a:extLst>
              <a:ext uri="{FF2B5EF4-FFF2-40B4-BE49-F238E27FC236}">
                <a16:creationId xmlns:a16="http://schemas.microsoft.com/office/drawing/2014/main" id="{8F8F94D1-596E-4FB8-A652-960DA91A31C7}"/>
              </a:ext>
            </a:extLst>
          </p:cNvPr>
          <p:cNvPicPr>
            <a:picLocks noChangeAspect="1"/>
          </p:cNvPicPr>
          <p:nvPr/>
        </p:nvPicPr>
        <p:blipFill>
          <a:blip r:embed="rId3"/>
          <a:stretch>
            <a:fillRect/>
          </a:stretch>
        </p:blipFill>
        <p:spPr>
          <a:xfrm>
            <a:off x="2951233" y="5188767"/>
            <a:ext cx="5962650" cy="333375"/>
          </a:xfrm>
          <a:prstGeom prst="rect">
            <a:avLst/>
          </a:prstGeom>
        </p:spPr>
      </p:pic>
      <p:pic>
        <p:nvPicPr>
          <p:cNvPr id="7" name="תמונה 6">
            <a:extLst>
              <a:ext uri="{FF2B5EF4-FFF2-40B4-BE49-F238E27FC236}">
                <a16:creationId xmlns:a16="http://schemas.microsoft.com/office/drawing/2014/main" id="{5CA1770E-EA64-4357-9C61-EC1DC7369308}"/>
              </a:ext>
            </a:extLst>
          </p:cNvPr>
          <p:cNvPicPr>
            <a:picLocks noChangeAspect="1"/>
          </p:cNvPicPr>
          <p:nvPr/>
        </p:nvPicPr>
        <p:blipFill>
          <a:blip r:embed="rId4"/>
          <a:stretch>
            <a:fillRect/>
          </a:stretch>
        </p:blipFill>
        <p:spPr>
          <a:xfrm>
            <a:off x="4158596" y="5884332"/>
            <a:ext cx="4143375" cy="400050"/>
          </a:xfrm>
          <a:prstGeom prst="rect">
            <a:avLst/>
          </a:prstGeom>
        </p:spPr>
      </p:pic>
    </p:spTree>
    <p:extLst>
      <p:ext uri="{BB962C8B-B14F-4D97-AF65-F5344CB8AC3E}">
        <p14:creationId xmlns:p14="http://schemas.microsoft.com/office/powerpoint/2010/main" val="261498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97826C-FE33-4C1E-825B-921FE1F8B817}"/>
              </a:ext>
            </a:extLst>
          </p:cNvPr>
          <p:cNvSpPr>
            <a:spLocks noGrp="1"/>
          </p:cNvSpPr>
          <p:nvPr>
            <p:ph type="title"/>
          </p:nvPr>
        </p:nvSpPr>
        <p:spPr/>
        <p:txBody>
          <a:bodyPr/>
          <a:lstStyle/>
          <a:p>
            <a:pPr algn="r"/>
            <a:r>
              <a:rPr lang="en-US" dirty="0"/>
              <a:t>find</a:t>
            </a:r>
            <a:r>
              <a:rPr lang="he-IL" dirty="0"/>
              <a:t> ע"י ערכי שדות במערך</a:t>
            </a:r>
          </a:p>
        </p:txBody>
      </p:sp>
      <p:sp>
        <p:nvSpPr>
          <p:cNvPr id="3" name="מציין מיקום תוכן 2">
            <a:extLst>
              <a:ext uri="{FF2B5EF4-FFF2-40B4-BE49-F238E27FC236}">
                <a16:creationId xmlns:a16="http://schemas.microsoft.com/office/drawing/2014/main" id="{32E1E334-F8B4-4E4C-A8F8-68BB363FB909}"/>
              </a:ext>
            </a:extLst>
          </p:cNvPr>
          <p:cNvSpPr>
            <a:spLocks noGrp="1"/>
          </p:cNvSpPr>
          <p:nvPr>
            <p:ph idx="1"/>
          </p:nvPr>
        </p:nvSpPr>
        <p:spPr/>
        <p:txBody>
          <a:bodyPr>
            <a:normAutofit lnSpcReduction="10000"/>
          </a:bodyPr>
          <a:lstStyle/>
          <a:p>
            <a:pPr marL="0" indent="0">
              <a:buNone/>
            </a:pPr>
            <a:r>
              <a:rPr lang="he-IL" dirty="0">
                <a:latin typeface="Calibri" panose="020F0502020204030204" pitchFamily="34" charset="0"/>
                <a:cs typeface="Calibri" panose="020F0502020204030204" pitchFamily="34" charset="0"/>
              </a:rPr>
              <a:t>שליפת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ע"י ערכים של שדות במערך:</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מציאת כל 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שהמערך שבתוכם מכיל את הערך באחד מתאיו:</a:t>
            </a:r>
          </a:p>
          <a:p>
            <a:pPr marL="0" indent="0">
              <a:buNone/>
            </a:pPr>
            <a:endParaRPr lang="he-IL"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מציאת כל 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שהמערך שבתוכם מכיל בדיוק את השדות </a:t>
            </a:r>
            <a:r>
              <a:rPr lang="he-IL">
                <a:latin typeface="Calibri" panose="020F0502020204030204" pitchFamily="34" charset="0"/>
                <a:cs typeface="Calibri" panose="020F0502020204030204" pitchFamily="34" charset="0"/>
              </a:rPr>
              <a:t>הבאים (באותו </a:t>
            </a:r>
            <a:r>
              <a:rPr lang="he-IL" dirty="0">
                <a:latin typeface="Calibri" panose="020F0502020204030204" pitchFamily="34" charset="0"/>
                <a:cs typeface="Calibri" panose="020F0502020204030204" pitchFamily="34" charset="0"/>
              </a:rPr>
              <a:t>הסדר </a:t>
            </a:r>
            <a:r>
              <a:rPr lang="he-IL">
                <a:latin typeface="Calibri" panose="020F0502020204030204" pitchFamily="34" charset="0"/>
                <a:cs typeface="Calibri" panose="020F0502020204030204" pitchFamily="34" charset="0"/>
              </a:rPr>
              <a:t>בדיוק):</a:t>
            </a: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r>
              <a:rPr lang="he-IL" dirty="0">
                <a:latin typeface="Calibri" panose="020F0502020204030204" pitchFamily="34" charset="0"/>
                <a:cs typeface="Calibri" panose="020F0502020204030204" pitchFamily="34" charset="0"/>
              </a:rPr>
              <a:t>מציאת כל 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שהמערך שבתוכם מכיל את כל הערכים (יכול להיות שיש עוד ערכים מלבדם...)</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AF0A4F6A-AA5F-4F32-B028-3E9118FD5250}"/>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5" name="תמונה 4">
            <a:extLst>
              <a:ext uri="{FF2B5EF4-FFF2-40B4-BE49-F238E27FC236}">
                <a16:creationId xmlns:a16="http://schemas.microsoft.com/office/drawing/2014/main" id="{4BAA1273-0A93-4006-BB00-B7557CD7B8FA}"/>
              </a:ext>
            </a:extLst>
          </p:cNvPr>
          <p:cNvPicPr>
            <a:picLocks noChangeAspect="1"/>
          </p:cNvPicPr>
          <p:nvPr/>
        </p:nvPicPr>
        <p:blipFill>
          <a:blip r:embed="rId2"/>
          <a:stretch>
            <a:fillRect/>
          </a:stretch>
        </p:blipFill>
        <p:spPr>
          <a:xfrm>
            <a:off x="5640163" y="2994872"/>
            <a:ext cx="4276204" cy="1000080"/>
          </a:xfrm>
          <a:prstGeom prst="rect">
            <a:avLst/>
          </a:prstGeom>
        </p:spPr>
      </p:pic>
      <p:pic>
        <p:nvPicPr>
          <p:cNvPr id="6" name="תמונה 5">
            <a:extLst>
              <a:ext uri="{FF2B5EF4-FFF2-40B4-BE49-F238E27FC236}">
                <a16:creationId xmlns:a16="http://schemas.microsoft.com/office/drawing/2014/main" id="{7A6BE52B-B119-4FDF-8D82-41E16113C0FD}"/>
              </a:ext>
            </a:extLst>
          </p:cNvPr>
          <p:cNvPicPr>
            <a:picLocks noChangeAspect="1"/>
          </p:cNvPicPr>
          <p:nvPr/>
        </p:nvPicPr>
        <p:blipFill>
          <a:blip r:embed="rId3"/>
          <a:stretch>
            <a:fillRect/>
          </a:stretch>
        </p:blipFill>
        <p:spPr>
          <a:xfrm>
            <a:off x="6201617" y="4478738"/>
            <a:ext cx="3714750" cy="352425"/>
          </a:xfrm>
          <a:prstGeom prst="rect">
            <a:avLst/>
          </a:prstGeom>
        </p:spPr>
      </p:pic>
      <p:pic>
        <p:nvPicPr>
          <p:cNvPr id="7" name="תמונה 6">
            <a:extLst>
              <a:ext uri="{FF2B5EF4-FFF2-40B4-BE49-F238E27FC236}">
                <a16:creationId xmlns:a16="http://schemas.microsoft.com/office/drawing/2014/main" id="{4C762B02-BBF2-4DDF-87A2-9534C5B34230}"/>
              </a:ext>
            </a:extLst>
          </p:cNvPr>
          <p:cNvPicPr>
            <a:picLocks noChangeAspect="1"/>
          </p:cNvPicPr>
          <p:nvPr/>
        </p:nvPicPr>
        <p:blipFill>
          <a:blip r:embed="rId4"/>
          <a:stretch>
            <a:fillRect/>
          </a:stretch>
        </p:blipFill>
        <p:spPr>
          <a:xfrm>
            <a:off x="5249117" y="5186361"/>
            <a:ext cx="4667250" cy="257175"/>
          </a:xfrm>
          <a:prstGeom prst="rect">
            <a:avLst/>
          </a:prstGeom>
        </p:spPr>
      </p:pic>
      <p:pic>
        <p:nvPicPr>
          <p:cNvPr id="8" name="תמונה 7">
            <a:extLst>
              <a:ext uri="{FF2B5EF4-FFF2-40B4-BE49-F238E27FC236}">
                <a16:creationId xmlns:a16="http://schemas.microsoft.com/office/drawing/2014/main" id="{F003EFF9-CD71-4C57-BF69-27A4E6BEB495}"/>
              </a:ext>
            </a:extLst>
          </p:cNvPr>
          <p:cNvPicPr>
            <a:picLocks noChangeAspect="1"/>
          </p:cNvPicPr>
          <p:nvPr/>
        </p:nvPicPr>
        <p:blipFill>
          <a:blip r:embed="rId5"/>
          <a:stretch>
            <a:fillRect/>
          </a:stretch>
        </p:blipFill>
        <p:spPr>
          <a:xfrm>
            <a:off x="4201367" y="5937843"/>
            <a:ext cx="5715000" cy="323850"/>
          </a:xfrm>
          <a:prstGeom prst="rect">
            <a:avLst/>
          </a:prstGeom>
        </p:spPr>
      </p:pic>
    </p:spTree>
    <p:extLst>
      <p:ext uri="{BB962C8B-B14F-4D97-AF65-F5344CB8AC3E}">
        <p14:creationId xmlns:p14="http://schemas.microsoft.com/office/powerpoint/2010/main" val="1911462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3D3062-F992-41C7-BBB4-2E969B7ECCB9}"/>
              </a:ext>
            </a:extLst>
          </p:cNvPr>
          <p:cNvSpPr>
            <a:spLocks noGrp="1"/>
          </p:cNvSpPr>
          <p:nvPr>
            <p:ph type="title"/>
          </p:nvPr>
        </p:nvSpPr>
        <p:spPr/>
        <p:txBody>
          <a:bodyPr/>
          <a:lstStyle/>
          <a:p>
            <a:pPr algn="r"/>
            <a:r>
              <a:rPr lang="he-IL" dirty="0"/>
              <a:t>פקודות </a:t>
            </a:r>
            <a:r>
              <a:rPr lang="en-US" dirty="0"/>
              <a:t>CRUD </a:t>
            </a:r>
            <a:r>
              <a:rPr lang="he-IL" dirty="0"/>
              <a:t> - </a:t>
            </a:r>
            <a:r>
              <a:rPr lang="en-US" dirty="0"/>
              <a:t>Update</a:t>
            </a:r>
            <a:endParaRPr lang="he-IL" dirty="0"/>
          </a:p>
        </p:txBody>
      </p:sp>
      <p:sp>
        <p:nvSpPr>
          <p:cNvPr id="3" name="מציין מיקום תוכן 2">
            <a:extLst>
              <a:ext uri="{FF2B5EF4-FFF2-40B4-BE49-F238E27FC236}">
                <a16:creationId xmlns:a16="http://schemas.microsoft.com/office/drawing/2014/main" id="{8B424BA2-C78E-4840-8B71-6C65E9C094FB}"/>
              </a:ext>
            </a:extLst>
          </p:cNvPr>
          <p:cNvSpPr>
            <a:spLocks noGrp="1"/>
          </p:cNvSpPr>
          <p:nvPr>
            <p:ph idx="1"/>
          </p:nvPr>
        </p:nvSpPr>
        <p:spPr/>
        <p:txBody>
          <a:bodyPr>
            <a:normAutofit fontScale="85000" lnSpcReduction="20000"/>
          </a:bodyPr>
          <a:lstStyle/>
          <a:p>
            <a:pPr marL="0" indent="0">
              <a:buNone/>
            </a:pPr>
            <a:r>
              <a:rPr lang="he-IL" dirty="0">
                <a:latin typeface="Calibri" panose="020F0502020204030204" pitchFamily="34" charset="0"/>
                <a:cs typeface="Calibri" panose="020F0502020204030204" pitchFamily="34" charset="0"/>
              </a:rPr>
              <a:t>ישנן 3 פונקציות של </a:t>
            </a:r>
            <a:r>
              <a:rPr lang="en-US" dirty="0">
                <a:latin typeface="Calibri" panose="020F0502020204030204" pitchFamily="34" charset="0"/>
                <a:cs typeface="Calibri" panose="020F0502020204030204" pitchFamily="34" charset="0"/>
              </a:rPr>
              <a:t>update</a:t>
            </a:r>
            <a:r>
              <a:rPr lang="he-IL" dirty="0">
                <a:latin typeface="Calibri" panose="020F0502020204030204" pitchFamily="34" charset="0"/>
                <a:cs typeface="Calibri" panose="020F0502020204030204" pitchFamily="34" charset="0"/>
              </a:rPr>
              <a:t>:</a:t>
            </a:r>
          </a:p>
          <a:p>
            <a:pPr marL="0" indent="0">
              <a:buNone/>
            </a:pPr>
            <a:r>
              <a:rPr lang="en-US" dirty="0" err="1">
                <a:latin typeface="Calibri" panose="020F0502020204030204" pitchFamily="34" charset="0"/>
                <a:cs typeface="Calibri" panose="020F0502020204030204" pitchFamily="34" charset="0"/>
              </a:rPr>
              <a:t>UpdateOne</a:t>
            </a:r>
            <a:r>
              <a:rPr lang="he-IL" dirty="0">
                <a:latin typeface="Calibri" panose="020F0502020204030204" pitchFamily="34" charset="0"/>
                <a:cs typeface="Calibri" panose="020F0502020204030204" pitchFamily="34" charset="0"/>
              </a:rPr>
              <a:t> – עדכון רשומה אחת</a:t>
            </a:r>
          </a:p>
          <a:p>
            <a:pPr marL="0" indent="0">
              <a:buNone/>
            </a:pPr>
            <a:r>
              <a:rPr lang="en-US" dirty="0" err="1">
                <a:latin typeface="Calibri" panose="020F0502020204030204" pitchFamily="34" charset="0"/>
                <a:cs typeface="Calibri" panose="020F0502020204030204" pitchFamily="34" charset="0"/>
              </a:rPr>
              <a:t>UpdateMany</a:t>
            </a:r>
            <a:r>
              <a:rPr lang="he-IL" dirty="0">
                <a:latin typeface="Calibri" panose="020F0502020204030204" pitchFamily="34" charset="0"/>
                <a:cs typeface="Calibri" panose="020F0502020204030204" pitchFamily="34" charset="0"/>
              </a:rPr>
              <a:t> – עדכון כמה רשומות</a:t>
            </a:r>
          </a:p>
          <a:p>
            <a:pPr marL="0" indent="0">
              <a:buNone/>
            </a:pPr>
            <a:r>
              <a:rPr lang="en-US" dirty="0" err="1">
                <a:latin typeface="Calibri" panose="020F0502020204030204" pitchFamily="34" charset="0"/>
                <a:cs typeface="Calibri" panose="020F0502020204030204" pitchFamily="34" charset="0"/>
              </a:rPr>
              <a:t>ReplaceOne</a:t>
            </a:r>
            <a:r>
              <a:rPr lang="he-IL" dirty="0">
                <a:latin typeface="Calibri" panose="020F0502020204030204" pitchFamily="34" charset="0"/>
                <a:cs typeface="Calibri" panose="020F0502020204030204" pitchFamily="34" charset="0"/>
              </a:rPr>
              <a:t> – החלפה של רשומה אחת ברשומה אחרת שניתן כפרמטר במקום</a:t>
            </a:r>
          </a:p>
          <a:p>
            <a:pPr marL="0" indent="0">
              <a:buNone/>
            </a:pPr>
            <a:r>
              <a:rPr lang="he-IL" dirty="0">
                <a:latin typeface="Calibri" panose="020F0502020204030204" pitchFamily="34" charset="0"/>
                <a:cs typeface="Calibri" panose="020F0502020204030204" pitchFamily="34" charset="0"/>
              </a:rPr>
              <a:t>דוגמא:</a:t>
            </a:r>
          </a:p>
          <a:p>
            <a:pPr marL="0" indent="0">
              <a:buNone/>
            </a:pPr>
            <a:r>
              <a:rPr lang="en-US" dirty="0" err="1"/>
              <a:t>db.users.updateMany</a:t>
            </a:r>
            <a:r>
              <a:rPr lang="en-US" dirty="0"/>
              <a:t>(</a:t>
            </a:r>
            <a:br>
              <a:rPr lang="en-US" dirty="0"/>
            </a:br>
            <a:r>
              <a:rPr lang="en-US" dirty="0"/>
              <a:t>{age: {$</a:t>
            </a:r>
            <a:r>
              <a:rPr lang="en-US" dirty="0" err="1"/>
              <a:t>lt</a:t>
            </a:r>
            <a:r>
              <a:rPr lang="en-US" dirty="0"/>
              <a:t>: 18}}, </a:t>
            </a:r>
            <a:r>
              <a:rPr lang="en-US" dirty="0">
                <a:solidFill>
                  <a:schemeClr val="bg1">
                    <a:lumMod val="50000"/>
                  </a:schemeClr>
                </a:solidFill>
              </a:rPr>
              <a:t>//update filter</a:t>
            </a:r>
            <a:br>
              <a:rPr lang="en-US" dirty="0"/>
            </a:br>
            <a:r>
              <a:rPr lang="en-US" dirty="0"/>
              <a:t>{$set: {status: "reject"}}</a:t>
            </a:r>
            <a:r>
              <a:rPr lang="en-US" dirty="0">
                <a:solidFill>
                  <a:schemeClr val="bg1">
                    <a:lumMod val="50000"/>
                  </a:schemeClr>
                </a:solidFill>
              </a:rPr>
              <a:t>//update action</a:t>
            </a:r>
            <a:br>
              <a:rPr lang="en-US" dirty="0"/>
            </a:br>
            <a:r>
              <a:rPr lang="en-US" dirty="0"/>
              <a:t>)</a:t>
            </a:r>
          </a:p>
          <a:p>
            <a:pPr marL="0" indent="0">
              <a:buNone/>
            </a:pPr>
            <a:r>
              <a:rPr lang="he-IL" dirty="0">
                <a:latin typeface="Calibri" panose="020F0502020204030204" pitchFamily="34" charset="0"/>
                <a:cs typeface="Calibri" panose="020F0502020204030204" pitchFamily="34" charset="0"/>
              </a:rPr>
              <a:t>עדכון ערך השדה </a:t>
            </a:r>
            <a:r>
              <a:rPr lang="en-US" dirty="0">
                <a:latin typeface="Calibri" panose="020F0502020204030204" pitchFamily="34" charset="0"/>
                <a:cs typeface="Calibri" panose="020F0502020204030204" pitchFamily="34" charset="0"/>
              </a:rPr>
              <a:t>status</a:t>
            </a:r>
            <a:r>
              <a:rPr lang="he-IL" dirty="0">
                <a:latin typeface="Calibri" panose="020F0502020204030204" pitchFamily="34" charset="0"/>
                <a:cs typeface="Calibri" panose="020F0502020204030204" pitchFamily="34" charset="0"/>
              </a:rPr>
              <a:t> ל </a:t>
            </a:r>
            <a:r>
              <a:rPr lang="en-US" dirty="0">
                <a:latin typeface="Calibri" panose="020F0502020204030204" pitchFamily="34" charset="0"/>
                <a:cs typeface="Calibri" panose="020F0502020204030204" pitchFamily="34" charset="0"/>
              </a:rPr>
              <a:t>reject</a:t>
            </a:r>
            <a:r>
              <a:rPr lang="he-IL" dirty="0">
                <a:latin typeface="Calibri" panose="020F0502020204030204" pitchFamily="34" charset="0"/>
                <a:cs typeface="Calibri" panose="020F0502020204030204" pitchFamily="34" charset="0"/>
              </a:rPr>
              <a:t> עבור כל ה </a:t>
            </a:r>
            <a:r>
              <a:rPr lang="en-US" dirty="0">
                <a:latin typeface="Calibri" panose="020F0502020204030204" pitchFamily="34" charset="0"/>
                <a:cs typeface="Calibri" panose="020F0502020204030204" pitchFamily="34" charset="0"/>
              </a:rPr>
              <a:t>users</a:t>
            </a:r>
            <a:r>
              <a:rPr lang="he-IL" dirty="0">
                <a:latin typeface="Calibri" panose="020F0502020204030204" pitchFamily="34" charset="0"/>
                <a:cs typeface="Calibri" panose="020F0502020204030204" pitchFamily="34" charset="0"/>
              </a:rPr>
              <a:t> שגילם קטן מ 18 (אם קיים שדה כזה ב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ישתנה הערך, אם הוא לא קיים, יתווסף שם השדה כפי שהכנסנו עם הערך שלו) </a:t>
            </a:r>
          </a:p>
          <a:p>
            <a:pPr marL="0" indent="0">
              <a:buNone/>
            </a:pPr>
            <a:r>
              <a:rPr lang="he-IL" dirty="0">
                <a:latin typeface="Calibri" panose="020F0502020204030204" pitchFamily="34" charset="0"/>
                <a:cs typeface="Calibri" panose="020F0502020204030204" pitchFamily="34" charset="0"/>
              </a:rPr>
              <a:t>עדכון מערך - דוגמא:</a:t>
            </a:r>
            <a:br>
              <a:rPr lang="en-US" sz="2000" dirty="0">
                <a:latin typeface="Calibri" panose="020F0502020204030204" pitchFamily="34" charset="0"/>
                <a:cs typeface="Calibri" panose="020F0502020204030204" pitchFamily="34" charset="0"/>
              </a:rPr>
            </a:br>
            <a:endParaRPr lang="he-IL" sz="20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761A4605-F402-46DC-B89B-F44AE82685EA}"/>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8" name="תמונה 7">
            <a:extLst>
              <a:ext uri="{FF2B5EF4-FFF2-40B4-BE49-F238E27FC236}">
                <a16:creationId xmlns:a16="http://schemas.microsoft.com/office/drawing/2014/main" id="{86E2A8BF-AF12-414A-BC17-FDB197F68631}"/>
              </a:ext>
            </a:extLst>
          </p:cNvPr>
          <p:cNvPicPr>
            <a:picLocks noChangeAspect="1"/>
          </p:cNvPicPr>
          <p:nvPr/>
        </p:nvPicPr>
        <p:blipFill>
          <a:blip r:embed="rId2"/>
          <a:stretch>
            <a:fillRect/>
          </a:stretch>
        </p:blipFill>
        <p:spPr>
          <a:xfrm>
            <a:off x="3231701" y="5769616"/>
            <a:ext cx="6829425" cy="371475"/>
          </a:xfrm>
          <a:prstGeom prst="rect">
            <a:avLst/>
          </a:prstGeom>
        </p:spPr>
      </p:pic>
    </p:spTree>
    <p:extLst>
      <p:ext uri="{BB962C8B-B14F-4D97-AF65-F5344CB8AC3E}">
        <p14:creationId xmlns:p14="http://schemas.microsoft.com/office/powerpoint/2010/main" val="2772102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90721C-803B-400C-B69C-908766CE635A}"/>
              </a:ext>
            </a:extLst>
          </p:cNvPr>
          <p:cNvSpPr>
            <a:spLocks noGrp="1"/>
          </p:cNvSpPr>
          <p:nvPr>
            <p:ph type="title"/>
          </p:nvPr>
        </p:nvSpPr>
        <p:spPr/>
        <p:txBody>
          <a:bodyPr/>
          <a:lstStyle/>
          <a:p>
            <a:pPr algn="r"/>
            <a:r>
              <a:rPr lang="en-US" dirty="0"/>
              <a:t>Update</a:t>
            </a:r>
            <a:r>
              <a:rPr lang="he-IL" dirty="0"/>
              <a:t> – הוספת אלמנטים למערך</a:t>
            </a:r>
          </a:p>
        </p:txBody>
      </p:sp>
      <p:sp>
        <p:nvSpPr>
          <p:cNvPr id="3" name="מציין מיקום תוכן 2">
            <a:extLst>
              <a:ext uri="{FF2B5EF4-FFF2-40B4-BE49-F238E27FC236}">
                <a16:creationId xmlns:a16="http://schemas.microsoft.com/office/drawing/2014/main" id="{4722B08E-2F55-480F-BF21-E05706E08440}"/>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הוספת אלמנטים למערך מתבצעת ע"י הפונקציה </a:t>
            </a:r>
            <a:r>
              <a:rPr lang="en-US" sz="1700" dirty="0">
                <a:latin typeface="Calibri" panose="020F0502020204030204" pitchFamily="34" charset="0"/>
                <a:cs typeface="Calibri" panose="020F0502020204030204" pitchFamily="34" charset="0"/>
              </a:rPr>
              <a:t>update</a:t>
            </a:r>
            <a:r>
              <a:rPr lang="he-IL" sz="1700" dirty="0">
                <a:latin typeface="Calibri" panose="020F0502020204030204" pitchFamily="34" charset="0"/>
                <a:cs typeface="Calibri" panose="020F0502020204030204" pitchFamily="34" charset="0"/>
              </a:rPr>
              <a:t> עם הפעולה </a:t>
            </a:r>
            <a:r>
              <a:rPr lang="en-US" sz="1700" dirty="0">
                <a:latin typeface="Calibri" panose="020F0502020204030204" pitchFamily="34" charset="0"/>
                <a:cs typeface="Calibri" panose="020F0502020204030204" pitchFamily="34" charset="0"/>
              </a:rPr>
              <a:t>push</a:t>
            </a:r>
            <a:r>
              <a:rPr lang="he-IL" sz="1700" dirty="0">
                <a:latin typeface="Calibri" panose="020F0502020204030204" pitchFamily="34" charset="0"/>
                <a:cs typeface="Calibri" panose="020F0502020204030204" pitchFamily="34" charset="0"/>
              </a:rPr>
              <a:t>:</a:t>
            </a:r>
          </a:p>
          <a:p>
            <a:pPr marL="0" indent="0">
              <a:buNone/>
            </a:pPr>
            <a:endParaRPr lang="en-US" sz="1700" dirty="0">
              <a:latin typeface="Calibri" panose="020F0502020204030204" pitchFamily="34" charset="0"/>
              <a:cs typeface="Calibri" panose="020F0502020204030204" pitchFamily="34" charset="0"/>
            </a:endParaRPr>
          </a:p>
          <a:p>
            <a:pPr marL="0" indent="0">
              <a:buNone/>
            </a:pPr>
            <a:endParaRPr lang="he-IL" sz="17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50DE06F3-9D80-48E6-A034-D06F244D30A2}"/>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תמונה 4">
            <a:extLst>
              <a:ext uri="{FF2B5EF4-FFF2-40B4-BE49-F238E27FC236}">
                <a16:creationId xmlns:a16="http://schemas.microsoft.com/office/drawing/2014/main" id="{2FF51CB2-684E-4B39-8B9A-CFC0AA923188}"/>
              </a:ext>
            </a:extLst>
          </p:cNvPr>
          <p:cNvPicPr>
            <a:picLocks noChangeAspect="1"/>
          </p:cNvPicPr>
          <p:nvPr/>
        </p:nvPicPr>
        <p:blipFill>
          <a:blip r:embed="rId2"/>
          <a:stretch>
            <a:fillRect/>
          </a:stretch>
        </p:blipFill>
        <p:spPr>
          <a:xfrm>
            <a:off x="3774257" y="3121796"/>
            <a:ext cx="6276975" cy="419100"/>
          </a:xfrm>
          <a:prstGeom prst="rect">
            <a:avLst/>
          </a:prstGeom>
        </p:spPr>
      </p:pic>
      <p:pic>
        <p:nvPicPr>
          <p:cNvPr id="6" name="תמונה 5">
            <a:extLst>
              <a:ext uri="{FF2B5EF4-FFF2-40B4-BE49-F238E27FC236}">
                <a16:creationId xmlns:a16="http://schemas.microsoft.com/office/drawing/2014/main" id="{875ABEB6-CB60-4855-84DD-4AEF31EB0514}"/>
              </a:ext>
            </a:extLst>
          </p:cNvPr>
          <p:cNvPicPr>
            <a:picLocks noChangeAspect="1"/>
          </p:cNvPicPr>
          <p:nvPr/>
        </p:nvPicPr>
        <p:blipFill>
          <a:blip r:embed="rId3"/>
          <a:stretch>
            <a:fillRect/>
          </a:stretch>
        </p:blipFill>
        <p:spPr>
          <a:xfrm>
            <a:off x="6846888" y="3787775"/>
            <a:ext cx="3133725" cy="1047750"/>
          </a:xfrm>
          <a:prstGeom prst="rect">
            <a:avLst/>
          </a:prstGeom>
        </p:spPr>
      </p:pic>
      <p:pic>
        <p:nvPicPr>
          <p:cNvPr id="7" name="תמונה 6">
            <a:extLst>
              <a:ext uri="{FF2B5EF4-FFF2-40B4-BE49-F238E27FC236}">
                <a16:creationId xmlns:a16="http://schemas.microsoft.com/office/drawing/2014/main" id="{C3DEFB34-6DA1-40B1-98D5-8A97FC1A2313}"/>
              </a:ext>
            </a:extLst>
          </p:cNvPr>
          <p:cNvPicPr>
            <a:picLocks noChangeAspect="1"/>
          </p:cNvPicPr>
          <p:nvPr/>
        </p:nvPicPr>
        <p:blipFill>
          <a:blip r:embed="rId4"/>
          <a:stretch>
            <a:fillRect/>
          </a:stretch>
        </p:blipFill>
        <p:spPr>
          <a:xfrm>
            <a:off x="5815397" y="5082404"/>
            <a:ext cx="4200525" cy="381000"/>
          </a:xfrm>
          <a:prstGeom prst="rect">
            <a:avLst/>
          </a:prstGeom>
        </p:spPr>
      </p:pic>
    </p:spTree>
    <p:extLst>
      <p:ext uri="{BB962C8B-B14F-4D97-AF65-F5344CB8AC3E}">
        <p14:creationId xmlns:p14="http://schemas.microsoft.com/office/powerpoint/2010/main" val="2779730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29B7EB-45EA-42AF-8F3B-95EF89E3487E}"/>
              </a:ext>
            </a:extLst>
          </p:cNvPr>
          <p:cNvSpPr>
            <a:spLocks noGrp="1"/>
          </p:cNvSpPr>
          <p:nvPr>
            <p:ph type="title"/>
          </p:nvPr>
        </p:nvSpPr>
        <p:spPr/>
        <p:txBody>
          <a:bodyPr/>
          <a:lstStyle/>
          <a:p>
            <a:pPr algn="r"/>
            <a:r>
              <a:rPr lang="en-US" dirty="0"/>
              <a:t>Update</a:t>
            </a:r>
            <a:r>
              <a:rPr lang="he-IL" dirty="0"/>
              <a:t> – עדכון שדה ב </a:t>
            </a:r>
            <a:r>
              <a:rPr lang="en-US" dirty="0"/>
              <a:t>embedded document</a:t>
            </a:r>
            <a:endParaRPr lang="he-IL" dirty="0"/>
          </a:p>
        </p:txBody>
      </p:sp>
      <p:sp>
        <p:nvSpPr>
          <p:cNvPr id="3" name="מציין מיקום תוכן 2">
            <a:extLst>
              <a:ext uri="{FF2B5EF4-FFF2-40B4-BE49-F238E27FC236}">
                <a16:creationId xmlns:a16="http://schemas.microsoft.com/office/drawing/2014/main" id="{ED5D78BB-4552-4CED-9BDC-457E77F06DC1}"/>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כאשר נרצה לעדכן שדה בתוך </a:t>
            </a:r>
            <a:r>
              <a:rPr lang="en-US" sz="1700" dirty="0" err="1">
                <a:latin typeface="Calibri" panose="020F0502020204030204" pitchFamily="34" charset="0"/>
                <a:cs typeface="Calibri" panose="020F0502020204030204" pitchFamily="34" charset="0"/>
              </a:rPr>
              <a:t>embeeded</a:t>
            </a:r>
            <a:r>
              <a:rPr lang="en-US" sz="1700" dirty="0">
                <a:latin typeface="Calibri" panose="020F0502020204030204" pitchFamily="34" charset="0"/>
                <a:cs typeface="Calibri" panose="020F0502020204030204" pitchFamily="34" charset="0"/>
              </a:rPr>
              <a:t> document</a:t>
            </a:r>
            <a:r>
              <a:rPr lang="he-IL" sz="1700" dirty="0">
                <a:latin typeface="Calibri" panose="020F0502020204030204" pitchFamily="34" charset="0"/>
                <a:cs typeface="Calibri" panose="020F0502020204030204" pitchFamily="34" charset="0"/>
              </a:rPr>
              <a:t>:</a:t>
            </a:r>
          </a:p>
          <a:p>
            <a:pPr marL="0" indent="0">
              <a:buNone/>
            </a:pPr>
            <a:r>
              <a:rPr lang="en-US" sz="1700" dirty="0" err="1">
                <a:latin typeface="Calibri" panose="020F0502020204030204" pitchFamily="34" charset="0"/>
                <a:cs typeface="Calibri" panose="020F0502020204030204" pitchFamily="34" charset="0"/>
              </a:rPr>
              <a:t>db.tableName.update</a:t>
            </a:r>
            <a:r>
              <a:rPr lang="en-US" sz="1700" dirty="0">
                <a:latin typeface="Calibri" panose="020F0502020204030204" pitchFamily="34" charset="0"/>
                <a:cs typeface="Calibri" panose="020F0502020204030204" pitchFamily="34" charset="0"/>
              </a:rPr>
              <a:t>({</a:t>
            </a:r>
            <a:r>
              <a:rPr lang="en-US" sz="1700" dirty="0" err="1">
                <a:latin typeface="Calibri" panose="020F0502020204030204" pitchFamily="34" charset="0"/>
                <a:cs typeface="Calibri" panose="020F0502020204030204" pitchFamily="34" charset="0"/>
              </a:rPr>
              <a:t>findCondition</a:t>
            </a:r>
            <a:r>
              <a:rPr lang="en-US" sz="1700" dirty="0">
                <a:latin typeface="Calibri" panose="020F0502020204030204" pitchFamily="34" charset="0"/>
                <a:cs typeface="Calibri" panose="020F0502020204030204" pitchFamily="34" charset="0"/>
              </a:rPr>
              <a:t>}, {$set:{“</a:t>
            </a:r>
            <a:r>
              <a:rPr lang="en-US" sz="1700" dirty="0" err="1">
                <a:latin typeface="Calibri" panose="020F0502020204030204" pitchFamily="34" charset="0"/>
                <a:cs typeface="Calibri" panose="020F0502020204030204" pitchFamily="34" charset="0"/>
              </a:rPr>
              <a:t>embeededDocumentName:fieldname</a:t>
            </a:r>
            <a:r>
              <a:rPr lang="en-US" sz="1700" dirty="0">
                <a:latin typeface="Calibri" panose="020F0502020204030204" pitchFamily="34" charset="0"/>
                <a:cs typeface="Calibri" panose="020F0502020204030204" pitchFamily="34" charset="0"/>
              </a:rPr>
              <a:t>”:”value”}})</a:t>
            </a:r>
          </a:p>
          <a:p>
            <a:pPr marL="0" indent="0">
              <a:buNone/>
            </a:pPr>
            <a:r>
              <a:rPr lang="he-IL" sz="1700" dirty="0">
                <a:latin typeface="Calibri" panose="020F0502020204030204" pitchFamily="34" charset="0"/>
                <a:cs typeface="Calibri" panose="020F0502020204030204" pitchFamily="34" charset="0"/>
              </a:rPr>
              <a:t>לדוגמא:</a:t>
            </a:r>
          </a:p>
          <a:p>
            <a:pPr marL="0" indent="0">
              <a:buNone/>
            </a:pPr>
            <a:r>
              <a:rPr lang="en-US" sz="1700" dirty="0" err="1">
                <a:latin typeface="Calibri" panose="020F0502020204030204" pitchFamily="34" charset="0"/>
                <a:cs typeface="Calibri" panose="020F0502020204030204" pitchFamily="34" charset="0"/>
              </a:rPr>
              <a:t>db.students.updateOne</a:t>
            </a:r>
            <a:r>
              <a:rPr lang="en-US" sz="1700" dirty="0">
                <a:latin typeface="Calibri" panose="020F0502020204030204" pitchFamily="34" charset="0"/>
                <a:cs typeface="Calibri" panose="020F0502020204030204" pitchFamily="34" charset="0"/>
              </a:rPr>
              <a:t>({</a:t>
            </a:r>
            <a:r>
              <a:rPr lang="en-US" sz="1700" dirty="0" err="1">
                <a:latin typeface="Calibri" panose="020F0502020204030204" pitchFamily="34" charset="0"/>
                <a:cs typeface="Calibri" panose="020F0502020204030204" pitchFamily="34" charset="0"/>
              </a:rPr>
              <a:t>firstName</a:t>
            </a:r>
            <a:r>
              <a:rPr lang="en-US" sz="1700" dirty="0">
                <a:latin typeface="Calibri" panose="020F0502020204030204" pitchFamily="34" charset="0"/>
                <a:cs typeface="Calibri" panose="020F0502020204030204" pitchFamily="34" charset="0"/>
              </a:rPr>
              <a:t>:"Yael"}, {$set:{"address.street":"</a:t>
            </a:r>
            <a:r>
              <a:rPr lang="en-US" sz="1700" dirty="0" err="1">
                <a:latin typeface="Calibri" panose="020F0502020204030204" pitchFamily="34" charset="0"/>
                <a:cs typeface="Calibri" panose="020F0502020204030204" pitchFamily="34" charset="0"/>
              </a:rPr>
              <a:t>Michlin</a:t>
            </a:r>
            <a:r>
              <a:rPr lang="en-US" sz="1700" dirty="0">
                <a:latin typeface="Calibri" panose="020F0502020204030204" pitchFamily="34" charset="0"/>
                <a:cs typeface="Calibri" panose="020F0502020204030204" pitchFamily="34" charset="0"/>
              </a:rPr>
              <a:t>"}})</a:t>
            </a:r>
          </a:p>
          <a:p>
            <a:pPr marL="0" indent="0">
              <a:buNone/>
            </a:pPr>
            <a:endParaRPr lang="he-IL" sz="1700" dirty="0">
              <a:latin typeface="Calibri" panose="020F0502020204030204" pitchFamily="34" charset="0"/>
              <a:cs typeface="Calibri" panose="020F0502020204030204" pitchFamily="34" charset="0"/>
            </a:endParaRPr>
          </a:p>
          <a:p>
            <a:pPr marL="0" indent="0">
              <a:buNone/>
            </a:pPr>
            <a:endParaRPr lang="he-IL" dirty="0"/>
          </a:p>
          <a:p>
            <a:pPr marL="0" indent="0">
              <a:buNone/>
            </a:pPr>
            <a:endParaRPr lang="he-IL" dirty="0"/>
          </a:p>
        </p:txBody>
      </p:sp>
      <p:sp>
        <p:nvSpPr>
          <p:cNvPr id="4" name="מציין מיקום של מספר שקופית 3">
            <a:extLst>
              <a:ext uri="{FF2B5EF4-FFF2-40B4-BE49-F238E27FC236}">
                <a16:creationId xmlns:a16="http://schemas.microsoft.com/office/drawing/2014/main" id="{9C6562CA-BE3D-4FBD-AE52-E4E7752679A1}"/>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1429884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B73E81-1C2B-4B9B-A6DD-861C554D205C}"/>
              </a:ext>
            </a:extLst>
          </p:cNvPr>
          <p:cNvSpPr>
            <a:spLocks noGrp="1"/>
          </p:cNvSpPr>
          <p:nvPr>
            <p:ph type="title"/>
          </p:nvPr>
        </p:nvSpPr>
        <p:spPr/>
        <p:txBody>
          <a:bodyPr/>
          <a:lstStyle/>
          <a:p>
            <a:pPr algn="r"/>
            <a:r>
              <a:rPr lang="en-US" dirty="0"/>
              <a:t>Update</a:t>
            </a:r>
            <a:r>
              <a:rPr lang="he-IL" dirty="0"/>
              <a:t> – עדכון אובייקט במערך</a:t>
            </a:r>
          </a:p>
        </p:txBody>
      </p:sp>
      <p:pic>
        <p:nvPicPr>
          <p:cNvPr id="5" name="מציין מיקום תוכן 4">
            <a:extLst>
              <a:ext uri="{FF2B5EF4-FFF2-40B4-BE49-F238E27FC236}">
                <a16:creationId xmlns:a16="http://schemas.microsoft.com/office/drawing/2014/main" id="{9A0F4555-DDB8-4430-AFD0-B00C6266D9CC}"/>
              </a:ext>
            </a:extLst>
          </p:cNvPr>
          <p:cNvPicPr>
            <a:picLocks noGrp="1" noChangeAspect="1"/>
          </p:cNvPicPr>
          <p:nvPr>
            <p:ph idx="1"/>
          </p:nvPr>
        </p:nvPicPr>
        <p:blipFill>
          <a:blip r:embed="rId2"/>
          <a:stretch>
            <a:fillRect/>
          </a:stretch>
        </p:blipFill>
        <p:spPr>
          <a:xfrm>
            <a:off x="584770" y="2428244"/>
            <a:ext cx="3841109" cy="1065066"/>
          </a:xfrm>
          <a:prstGeom prst="rect">
            <a:avLst/>
          </a:prstGeom>
        </p:spPr>
      </p:pic>
      <p:sp>
        <p:nvSpPr>
          <p:cNvPr id="4" name="מציין מיקום של מספר שקופית 3">
            <a:extLst>
              <a:ext uri="{FF2B5EF4-FFF2-40B4-BE49-F238E27FC236}">
                <a16:creationId xmlns:a16="http://schemas.microsoft.com/office/drawing/2014/main" id="{E2A2CDE8-2944-4A80-90DA-9F9D8D0BD100}"/>
              </a:ext>
            </a:extLst>
          </p:cNvPr>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תמונה 6">
            <a:extLst>
              <a:ext uri="{FF2B5EF4-FFF2-40B4-BE49-F238E27FC236}">
                <a16:creationId xmlns:a16="http://schemas.microsoft.com/office/drawing/2014/main" id="{142C6852-40FA-4C72-A2B7-DEC7C7EBCB6F}"/>
              </a:ext>
            </a:extLst>
          </p:cNvPr>
          <p:cNvPicPr>
            <a:picLocks noChangeAspect="1"/>
          </p:cNvPicPr>
          <p:nvPr/>
        </p:nvPicPr>
        <p:blipFill>
          <a:blip r:embed="rId3"/>
          <a:stretch>
            <a:fillRect/>
          </a:stretch>
        </p:blipFill>
        <p:spPr>
          <a:xfrm>
            <a:off x="584770" y="3653361"/>
            <a:ext cx="4944951" cy="2995751"/>
          </a:xfrm>
          <a:prstGeom prst="rect">
            <a:avLst/>
          </a:prstGeom>
        </p:spPr>
      </p:pic>
      <p:pic>
        <p:nvPicPr>
          <p:cNvPr id="8" name="תמונה 7">
            <a:extLst>
              <a:ext uri="{FF2B5EF4-FFF2-40B4-BE49-F238E27FC236}">
                <a16:creationId xmlns:a16="http://schemas.microsoft.com/office/drawing/2014/main" id="{8DA512F3-1124-47FF-9DD0-24C2ACF288D5}"/>
              </a:ext>
            </a:extLst>
          </p:cNvPr>
          <p:cNvPicPr>
            <a:picLocks noChangeAspect="1"/>
          </p:cNvPicPr>
          <p:nvPr/>
        </p:nvPicPr>
        <p:blipFill>
          <a:blip r:embed="rId4"/>
          <a:stretch>
            <a:fillRect/>
          </a:stretch>
        </p:blipFill>
        <p:spPr>
          <a:xfrm>
            <a:off x="5838085" y="2628668"/>
            <a:ext cx="5238750" cy="1476375"/>
          </a:xfrm>
          <a:prstGeom prst="rect">
            <a:avLst/>
          </a:prstGeom>
        </p:spPr>
      </p:pic>
    </p:spTree>
    <p:extLst>
      <p:ext uri="{BB962C8B-B14F-4D97-AF65-F5344CB8AC3E}">
        <p14:creationId xmlns:p14="http://schemas.microsoft.com/office/powerpoint/2010/main" val="303769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AC55A5-8E18-4F6A-8F61-5A79C60B25EE}"/>
              </a:ext>
            </a:extLst>
          </p:cNvPr>
          <p:cNvSpPr>
            <a:spLocks noGrp="1"/>
          </p:cNvSpPr>
          <p:nvPr>
            <p:ph type="title"/>
          </p:nvPr>
        </p:nvSpPr>
        <p:spPr/>
        <p:txBody>
          <a:bodyPr/>
          <a:lstStyle/>
          <a:p>
            <a:r>
              <a:rPr lang="en-US" dirty="0"/>
              <a:t>Big Data</a:t>
            </a:r>
            <a:endParaRPr lang="he-IL" dirty="0"/>
          </a:p>
        </p:txBody>
      </p:sp>
      <p:sp>
        <p:nvSpPr>
          <p:cNvPr id="3" name="מציין מיקום תוכן 2">
            <a:extLst>
              <a:ext uri="{FF2B5EF4-FFF2-40B4-BE49-F238E27FC236}">
                <a16:creationId xmlns:a16="http://schemas.microsoft.com/office/drawing/2014/main" id="{40DDA540-DFD3-4016-BDCD-FEC9D23FF9A4}"/>
              </a:ext>
            </a:extLst>
          </p:cNvPr>
          <p:cNvSpPr>
            <a:spLocks noGrp="1"/>
          </p:cNvSpPr>
          <p:nvPr>
            <p:ph idx="1"/>
          </p:nvPr>
        </p:nvSpPr>
        <p:spPr/>
        <p:txBody>
          <a:bodyPr/>
          <a:lstStyle/>
          <a:p>
            <a:pPr marL="0" indent="0">
              <a:buNone/>
            </a:pPr>
            <a:r>
              <a:rPr lang="he-IL" sz="1500" dirty="0">
                <a:latin typeface="Calibri" panose="020F0502020204030204" pitchFamily="34" charset="0"/>
                <a:cs typeface="Calibri" panose="020F0502020204030204" pitchFamily="34" charset="0"/>
              </a:rPr>
              <a:t>בכל רגע נתון קורים מיליארדי פעולות באינטרנט - אנשים מעלים ושולחים תמונות, שולחים הודעות במייל, מזמינים כרטיס טיסה, מזמינים מוצרים ועוד ועוד.... בשניות ספורות, כנראה שיותר מ-1,000,000,000,000 פעולות כמו אלה קורות באינטרנט.</a:t>
            </a:r>
            <a:br>
              <a:rPr lang="en-US" sz="1500" dirty="0">
                <a:latin typeface="Calibri" panose="020F0502020204030204" pitchFamily="34" charset="0"/>
                <a:cs typeface="Calibri" panose="020F0502020204030204" pitchFamily="34" charset="0"/>
              </a:rPr>
            </a:br>
            <a:r>
              <a:rPr lang="he-IL" sz="1500" dirty="0">
                <a:latin typeface="Calibri" panose="020F0502020204030204" pitchFamily="34" charset="0"/>
                <a:cs typeface="Calibri" panose="020F0502020204030204" pitchFamily="34" charset="0"/>
              </a:rPr>
              <a:t>הרשימה היא אינסופית... כמות המידע הדיגיטלי שנאסף, משותף ומועבר מצד לצד הוא אדיר ברמה שלא נתפסת על ידי המוח האנושי. </a:t>
            </a:r>
          </a:p>
        </p:txBody>
      </p:sp>
      <p:sp>
        <p:nvSpPr>
          <p:cNvPr id="4" name="מציין מיקום של מספר שקופית 3">
            <a:extLst>
              <a:ext uri="{FF2B5EF4-FFF2-40B4-BE49-F238E27FC236}">
                <a16:creationId xmlns:a16="http://schemas.microsoft.com/office/drawing/2014/main" id="{A00933D2-6D46-4A02-A86A-EFB17BFE77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תמונה 4">
            <a:extLst>
              <a:ext uri="{FF2B5EF4-FFF2-40B4-BE49-F238E27FC236}">
                <a16:creationId xmlns:a16="http://schemas.microsoft.com/office/drawing/2014/main" id="{54FDC207-4D9A-482D-8D19-80FC3914DACB}"/>
              </a:ext>
            </a:extLst>
          </p:cNvPr>
          <p:cNvPicPr>
            <a:picLocks noChangeAspect="1"/>
          </p:cNvPicPr>
          <p:nvPr/>
        </p:nvPicPr>
        <p:blipFill>
          <a:blip r:embed="rId2"/>
          <a:stretch>
            <a:fillRect/>
          </a:stretch>
        </p:blipFill>
        <p:spPr>
          <a:xfrm>
            <a:off x="3923930" y="3664413"/>
            <a:ext cx="4562846" cy="3004641"/>
          </a:xfrm>
          <a:prstGeom prst="rect">
            <a:avLst/>
          </a:prstGeom>
        </p:spPr>
      </p:pic>
    </p:spTree>
    <p:extLst>
      <p:ext uri="{BB962C8B-B14F-4D97-AF65-F5344CB8AC3E}">
        <p14:creationId xmlns:p14="http://schemas.microsoft.com/office/powerpoint/2010/main" val="4260265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32F6B3-EB9D-49B1-9945-157C1FFED8DD}"/>
              </a:ext>
            </a:extLst>
          </p:cNvPr>
          <p:cNvSpPr>
            <a:spLocks noGrp="1"/>
          </p:cNvSpPr>
          <p:nvPr>
            <p:ph type="title"/>
          </p:nvPr>
        </p:nvSpPr>
        <p:spPr/>
        <p:txBody>
          <a:bodyPr/>
          <a:lstStyle/>
          <a:p>
            <a:pPr algn="r"/>
            <a:r>
              <a:rPr lang="en-US" dirty="0"/>
              <a:t>Rename</a:t>
            </a:r>
            <a:r>
              <a:rPr lang="he-IL" dirty="0"/>
              <a:t> – עדכון שם שדה</a:t>
            </a:r>
          </a:p>
        </p:txBody>
      </p:sp>
      <p:sp>
        <p:nvSpPr>
          <p:cNvPr id="4" name="מציין מיקום של מספר שקופית 3">
            <a:extLst>
              <a:ext uri="{FF2B5EF4-FFF2-40B4-BE49-F238E27FC236}">
                <a16:creationId xmlns:a16="http://schemas.microsoft.com/office/drawing/2014/main" id="{73AEA314-3C2E-4BB7-90AF-BFE0BE31C9F2}"/>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5" name="תמונה 4">
            <a:extLst>
              <a:ext uri="{FF2B5EF4-FFF2-40B4-BE49-F238E27FC236}">
                <a16:creationId xmlns:a16="http://schemas.microsoft.com/office/drawing/2014/main" id="{C2B43190-BF6F-454B-B5DE-CCC41A779276}"/>
              </a:ext>
            </a:extLst>
          </p:cNvPr>
          <p:cNvPicPr>
            <a:picLocks noChangeAspect="1"/>
          </p:cNvPicPr>
          <p:nvPr/>
        </p:nvPicPr>
        <p:blipFill>
          <a:blip r:embed="rId2"/>
          <a:stretch>
            <a:fillRect/>
          </a:stretch>
        </p:blipFill>
        <p:spPr>
          <a:xfrm>
            <a:off x="667660" y="3063721"/>
            <a:ext cx="4303835" cy="1536524"/>
          </a:xfrm>
          <a:prstGeom prst="rect">
            <a:avLst/>
          </a:prstGeom>
        </p:spPr>
      </p:pic>
      <p:pic>
        <p:nvPicPr>
          <p:cNvPr id="6" name="תמונה 5">
            <a:extLst>
              <a:ext uri="{FF2B5EF4-FFF2-40B4-BE49-F238E27FC236}">
                <a16:creationId xmlns:a16="http://schemas.microsoft.com/office/drawing/2014/main" id="{DBADCD43-E1E2-4E9E-8AFE-BEFAE7BC85B2}"/>
              </a:ext>
            </a:extLst>
          </p:cNvPr>
          <p:cNvPicPr>
            <a:picLocks noChangeAspect="1"/>
          </p:cNvPicPr>
          <p:nvPr/>
        </p:nvPicPr>
        <p:blipFill>
          <a:blip r:embed="rId3"/>
          <a:stretch>
            <a:fillRect/>
          </a:stretch>
        </p:blipFill>
        <p:spPr>
          <a:xfrm>
            <a:off x="732016" y="4887999"/>
            <a:ext cx="3105011" cy="996333"/>
          </a:xfrm>
          <a:prstGeom prst="rect">
            <a:avLst/>
          </a:prstGeom>
        </p:spPr>
      </p:pic>
      <p:pic>
        <p:nvPicPr>
          <p:cNvPr id="8" name="תמונה 7">
            <a:extLst>
              <a:ext uri="{FF2B5EF4-FFF2-40B4-BE49-F238E27FC236}">
                <a16:creationId xmlns:a16="http://schemas.microsoft.com/office/drawing/2014/main" id="{C3F0AE82-CA89-45C2-89C3-4B8DE8830DE1}"/>
              </a:ext>
            </a:extLst>
          </p:cNvPr>
          <p:cNvPicPr>
            <a:picLocks noChangeAspect="1"/>
          </p:cNvPicPr>
          <p:nvPr/>
        </p:nvPicPr>
        <p:blipFill>
          <a:blip r:embed="rId4"/>
          <a:stretch>
            <a:fillRect/>
          </a:stretch>
        </p:blipFill>
        <p:spPr>
          <a:xfrm>
            <a:off x="5567783" y="3188010"/>
            <a:ext cx="4555412" cy="1961040"/>
          </a:xfrm>
          <a:prstGeom prst="rect">
            <a:avLst/>
          </a:prstGeom>
        </p:spPr>
      </p:pic>
    </p:spTree>
    <p:extLst>
      <p:ext uri="{BB962C8B-B14F-4D97-AF65-F5344CB8AC3E}">
        <p14:creationId xmlns:p14="http://schemas.microsoft.com/office/powerpoint/2010/main" val="2868978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0BC5EA-3C52-44DA-86EC-ECCB9045561C}"/>
              </a:ext>
            </a:extLst>
          </p:cNvPr>
          <p:cNvSpPr>
            <a:spLocks noGrp="1"/>
          </p:cNvSpPr>
          <p:nvPr>
            <p:ph type="title"/>
          </p:nvPr>
        </p:nvSpPr>
        <p:spPr/>
        <p:txBody>
          <a:bodyPr/>
          <a:lstStyle/>
          <a:p>
            <a:pPr algn="r"/>
            <a:r>
              <a:rPr lang="he-IL" dirty="0"/>
              <a:t>פקודות </a:t>
            </a:r>
            <a:r>
              <a:rPr lang="en-US" dirty="0"/>
              <a:t>CRUD</a:t>
            </a:r>
            <a:r>
              <a:rPr lang="he-IL" dirty="0"/>
              <a:t> - </a:t>
            </a:r>
            <a:r>
              <a:rPr lang="en-US" dirty="0"/>
              <a:t>Delete</a:t>
            </a:r>
            <a:endParaRPr lang="he-IL" dirty="0"/>
          </a:p>
        </p:txBody>
      </p:sp>
      <p:sp>
        <p:nvSpPr>
          <p:cNvPr id="3" name="מציין מיקום תוכן 2">
            <a:extLst>
              <a:ext uri="{FF2B5EF4-FFF2-40B4-BE49-F238E27FC236}">
                <a16:creationId xmlns:a16="http://schemas.microsoft.com/office/drawing/2014/main" id="{3181B9A2-9295-41EB-822C-7293678BB521}"/>
              </a:ext>
            </a:extLst>
          </p:cNvPr>
          <p:cNvSpPr>
            <a:spLocks noGrp="1"/>
          </p:cNvSpPr>
          <p:nvPr>
            <p:ph idx="1"/>
          </p:nvPr>
        </p:nvSpPr>
        <p:spPr/>
        <p:txBody>
          <a:bodyPr/>
          <a:lstStyle/>
          <a:p>
            <a:pPr marL="0" indent="0">
              <a:buNone/>
            </a:pPr>
            <a:r>
              <a:rPr lang="en-US" sz="1700" dirty="0" err="1">
                <a:latin typeface="Calibri" panose="020F0502020204030204" pitchFamily="34" charset="0"/>
                <a:cs typeface="Calibri" panose="020F0502020204030204" pitchFamily="34" charset="0"/>
              </a:rPr>
              <a:t>deleteOne</a:t>
            </a:r>
            <a:r>
              <a:rPr lang="he-IL" sz="1700" dirty="0">
                <a:latin typeface="Calibri" panose="020F0502020204030204" pitchFamily="34" charset="0"/>
                <a:cs typeface="Calibri" panose="020F0502020204030204" pitchFamily="34" charset="0"/>
              </a:rPr>
              <a:t> – מחיקת </a:t>
            </a:r>
            <a:r>
              <a:rPr lang="en-US" sz="1700" dirty="0">
                <a:latin typeface="Calibri" panose="020F0502020204030204" pitchFamily="34" charset="0"/>
                <a:cs typeface="Calibri" panose="020F0502020204030204" pitchFamily="34" charset="0"/>
              </a:rPr>
              <a:t>document</a:t>
            </a:r>
            <a:r>
              <a:rPr lang="he-IL" sz="1700" dirty="0">
                <a:latin typeface="Calibri" panose="020F0502020204030204" pitchFamily="34" charset="0"/>
                <a:cs typeface="Calibri" panose="020F0502020204030204" pitchFamily="34" charset="0"/>
              </a:rPr>
              <a:t> אחד עפ"י תנאי מסוים (הראשון שיימצא יימחק)</a:t>
            </a:r>
            <a:br>
              <a:rPr lang="en-US" sz="1700" dirty="0">
                <a:latin typeface="Calibri" panose="020F0502020204030204" pitchFamily="34" charset="0"/>
                <a:cs typeface="Calibri" panose="020F0502020204030204" pitchFamily="34" charset="0"/>
              </a:rPr>
            </a:br>
            <a:r>
              <a:rPr lang="en-US" sz="1700" dirty="0" err="1">
                <a:latin typeface="Calibri" panose="020F0502020204030204" pitchFamily="34" charset="0"/>
                <a:cs typeface="Calibri" panose="020F0502020204030204" pitchFamily="34" charset="0"/>
              </a:rPr>
              <a:t>deleteMany</a:t>
            </a:r>
            <a:r>
              <a:rPr lang="he-IL" sz="1700" dirty="0">
                <a:latin typeface="Calibri" panose="020F0502020204030204" pitchFamily="34" charset="0"/>
                <a:cs typeface="Calibri" panose="020F0502020204030204" pitchFamily="34" charset="0"/>
              </a:rPr>
              <a:t> – מחיקת כל ה </a:t>
            </a:r>
            <a:r>
              <a:rPr lang="en-US" sz="1700" dirty="0">
                <a:latin typeface="Calibri" panose="020F0502020204030204" pitchFamily="34" charset="0"/>
                <a:cs typeface="Calibri" panose="020F0502020204030204" pitchFamily="34" charset="0"/>
              </a:rPr>
              <a:t>documents </a:t>
            </a:r>
            <a:r>
              <a:rPr lang="he-IL" sz="1700" dirty="0">
                <a:latin typeface="Calibri" panose="020F0502020204030204" pitchFamily="34" charset="0"/>
                <a:cs typeface="Calibri" panose="020F0502020204030204" pitchFamily="34" charset="0"/>
              </a:rPr>
              <a:t>העונים על תנאי מסוים</a:t>
            </a:r>
            <a:br>
              <a:rPr lang="en-US" sz="1700" dirty="0">
                <a:latin typeface="Calibri" panose="020F0502020204030204" pitchFamily="34" charset="0"/>
                <a:cs typeface="Calibri" panose="020F0502020204030204" pitchFamily="34" charset="0"/>
              </a:rPr>
            </a:br>
            <a:r>
              <a:rPr lang="en-US" sz="1700" dirty="0">
                <a:latin typeface="Calibri" panose="020F0502020204030204" pitchFamily="34" charset="0"/>
                <a:cs typeface="Calibri" panose="020F0502020204030204" pitchFamily="34" charset="0"/>
              </a:rPr>
              <a:t>remove</a:t>
            </a:r>
            <a:r>
              <a:rPr lang="he-IL" sz="1700" dirty="0">
                <a:latin typeface="Calibri" panose="020F0502020204030204" pitchFamily="34" charset="0"/>
                <a:cs typeface="Calibri" panose="020F0502020204030204" pitchFamily="34" charset="0"/>
              </a:rPr>
              <a:t> – מחיקת כל ה </a:t>
            </a:r>
            <a:r>
              <a:rPr lang="en-US" sz="1700" dirty="0">
                <a:latin typeface="Calibri" panose="020F0502020204030204" pitchFamily="34" charset="0"/>
                <a:cs typeface="Calibri" panose="020F0502020204030204" pitchFamily="34" charset="0"/>
              </a:rPr>
              <a:t>documents</a:t>
            </a:r>
            <a:r>
              <a:rPr lang="he-IL" sz="1700" dirty="0">
                <a:latin typeface="Calibri" panose="020F0502020204030204" pitchFamily="34" charset="0"/>
                <a:cs typeface="Calibri" panose="020F0502020204030204" pitchFamily="34" charset="0"/>
              </a:rPr>
              <a:t> שעונים על תנאי מסוים</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מחיקת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שלם </a:t>
            </a:r>
            <a:r>
              <a:rPr lang="en-US" sz="1700" dirty="0" err="1">
                <a:latin typeface="Calibri" panose="020F0502020204030204" pitchFamily="34" charset="0"/>
                <a:cs typeface="Calibri" panose="020F0502020204030204" pitchFamily="34" charset="0"/>
              </a:rPr>
              <a:t>db.</a:t>
            </a:r>
            <a:r>
              <a:rPr lang="en-US" sz="1700" i="1" dirty="0" err="1">
                <a:latin typeface="Calibri" panose="020F0502020204030204" pitchFamily="34" charset="0"/>
                <a:cs typeface="Calibri" panose="020F0502020204030204" pitchFamily="34" charset="0"/>
              </a:rPr>
              <a:t>collectionName</a:t>
            </a:r>
            <a:r>
              <a:rPr lang="en-US" sz="1700" dirty="0" err="1">
                <a:latin typeface="Calibri" panose="020F0502020204030204" pitchFamily="34" charset="0"/>
                <a:cs typeface="Calibri" panose="020F0502020204030204" pitchFamily="34" charset="0"/>
              </a:rPr>
              <a:t>.drop</a:t>
            </a:r>
            <a:r>
              <a:rPr lang="en-US" sz="1700" dirty="0">
                <a:latin typeface="Calibri" panose="020F0502020204030204" pitchFamily="34" charset="0"/>
                <a:cs typeface="Calibri" panose="020F0502020204030204" pitchFamily="34" charset="0"/>
              </a:rPr>
              <a:t>()</a:t>
            </a:r>
            <a:endParaRPr lang="he-IL" sz="17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3DAD9AEB-51C9-42E9-84D8-8C3D4136E69D}"/>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תמונה 4">
            <a:extLst>
              <a:ext uri="{FF2B5EF4-FFF2-40B4-BE49-F238E27FC236}">
                <a16:creationId xmlns:a16="http://schemas.microsoft.com/office/drawing/2014/main" id="{3989792E-7863-4FEF-9170-A5FAA4B6143C}"/>
              </a:ext>
            </a:extLst>
          </p:cNvPr>
          <p:cNvPicPr>
            <a:picLocks noChangeAspect="1"/>
          </p:cNvPicPr>
          <p:nvPr/>
        </p:nvPicPr>
        <p:blipFill>
          <a:blip r:embed="rId2"/>
          <a:stretch>
            <a:fillRect/>
          </a:stretch>
        </p:blipFill>
        <p:spPr>
          <a:xfrm>
            <a:off x="5186557" y="3797836"/>
            <a:ext cx="4191000" cy="695325"/>
          </a:xfrm>
          <a:prstGeom prst="rect">
            <a:avLst/>
          </a:prstGeom>
        </p:spPr>
      </p:pic>
      <p:pic>
        <p:nvPicPr>
          <p:cNvPr id="6" name="תמונה 5">
            <a:extLst>
              <a:ext uri="{FF2B5EF4-FFF2-40B4-BE49-F238E27FC236}">
                <a16:creationId xmlns:a16="http://schemas.microsoft.com/office/drawing/2014/main" id="{90CB19AD-1078-4DA4-A6B7-1729D9809D0A}"/>
              </a:ext>
            </a:extLst>
          </p:cNvPr>
          <p:cNvPicPr>
            <a:picLocks noChangeAspect="1"/>
          </p:cNvPicPr>
          <p:nvPr/>
        </p:nvPicPr>
        <p:blipFill>
          <a:blip r:embed="rId3"/>
          <a:stretch>
            <a:fillRect/>
          </a:stretch>
        </p:blipFill>
        <p:spPr>
          <a:xfrm>
            <a:off x="5186557" y="4716420"/>
            <a:ext cx="3876675" cy="781050"/>
          </a:xfrm>
          <a:prstGeom prst="rect">
            <a:avLst/>
          </a:prstGeom>
        </p:spPr>
      </p:pic>
      <p:pic>
        <p:nvPicPr>
          <p:cNvPr id="7" name="תמונה 6">
            <a:extLst>
              <a:ext uri="{FF2B5EF4-FFF2-40B4-BE49-F238E27FC236}">
                <a16:creationId xmlns:a16="http://schemas.microsoft.com/office/drawing/2014/main" id="{267A6779-64EC-43DC-A9CC-E88C1E3FDE76}"/>
              </a:ext>
            </a:extLst>
          </p:cNvPr>
          <p:cNvPicPr>
            <a:picLocks noChangeAspect="1"/>
          </p:cNvPicPr>
          <p:nvPr/>
        </p:nvPicPr>
        <p:blipFill>
          <a:blip r:embed="rId4"/>
          <a:stretch>
            <a:fillRect/>
          </a:stretch>
        </p:blipFill>
        <p:spPr>
          <a:xfrm>
            <a:off x="5186557" y="5752327"/>
            <a:ext cx="3752850" cy="352425"/>
          </a:xfrm>
          <a:prstGeom prst="rect">
            <a:avLst/>
          </a:prstGeom>
        </p:spPr>
      </p:pic>
    </p:spTree>
    <p:extLst>
      <p:ext uri="{BB962C8B-B14F-4D97-AF65-F5344CB8AC3E}">
        <p14:creationId xmlns:p14="http://schemas.microsoft.com/office/powerpoint/2010/main" val="182237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710455-302B-47B1-910E-C9BC2522DEC8}"/>
              </a:ext>
            </a:extLst>
          </p:cNvPr>
          <p:cNvSpPr>
            <a:spLocks noGrp="1"/>
          </p:cNvSpPr>
          <p:nvPr>
            <p:ph type="title"/>
          </p:nvPr>
        </p:nvSpPr>
        <p:spPr/>
        <p:txBody>
          <a:bodyPr/>
          <a:lstStyle/>
          <a:p>
            <a:pPr algn="r"/>
            <a:r>
              <a:rPr lang="en-US" dirty="0"/>
              <a:t>Unset</a:t>
            </a:r>
            <a:r>
              <a:rPr lang="he-IL" dirty="0"/>
              <a:t> – מחיקת שדה מ </a:t>
            </a:r>
            <a:r>
              <a:rPr lang="en-US" dirty="0"/>
              <a:t>document</a:t>
            </a:r>
            <a:endParaRPr lang="he-IL" dirty="0"/>
          </a:p>
        </p:txBody>
      </p:sp>
      <p:pic>
        <p:nvPicPr>
          <p:cNvPr id="5" name="מציין מיקום תוכן 4">
            <a:extLst>
              <a:ext uri="{FF2B5EF4-FFF2-40B4-BE49-F238E27FC236}">
                <a16:creationId xmlns:a16="http://schemas.microsoft.com/office/drawing/2014/main" id="{285922AE-D33E-4708-AABF-C7B90093936E}"/>
              </a:ext>
            </a:extLst>
          </p:cNvPr>
          <p:cNvPicPr>
            <a:picLocks noGrp="1" noChangeAspect="1"/>
          </p:cNvPicPr>
          <p:nvPr>
            <p:ph idx="1"/>
          </p:nvPr>
        </p:nvPicPr>
        <p:blipFill>
          <a:blip r:embed="rId2"/>
          <a:stretch>
            <a:fillRect/>
          </a:stretch>
        </p:blipFill>
        <p:spPr>
          <a:xfrm>
            <a:off x="366165" y="2633663"/>
            <a:ext cx="5537485" cy="1378182"/>
          </a:xfrm>
          <a:prstGeom prst="rect">
            <a:avLst/>
          </a:prstGeom>
        </p:spPr>
      </p:pic>
      <p:sp>
        <p:nvSpPr>
          <p:cNvPr id="4" name="מציין מיקום של מספר שקופית 3">
            <a:extLst>
              <a:ext uri="{FF2B5EF4-FFF2-40B4-BE49-F238E27FC236}">
                <a16:creationId xmlns:a16="http://schemas.microsoft.com/office/drawing/2014/main" id="{E3F68668-2395-462C-BEC2-1E64239FC8FE}"/>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6" name="תמונה 5">
            <a:extLst>
              <a:ext uri="{FF2B5EF4-FFF2-40B4-BE49-F238E27FC236}">
                <a16:creationId xmlns:a16="http://schemas.microsoft.com/office/drawing/2014/main" id="{10B07FD0-285A-4E15-B83D-9871D2E6D934}"/>
              </a:ext>
            </a:extLst>
          </p:cNvPr>
          <p:cNvPicPr>
            <a:picLocks noChangeAspect="1"/>
          </p:cNvPicPr>
          <p:nvPr/>
        </p:nvPicPr>
        <p:blipFill>
          <a:blip r:embed="rId3"/>
          <a:stretch>
            <a:fillRect/>
          </a:stretch>
        </p:blipFill>
        <p:spPr>
          <a:xfrm>
            <a:off x="364088" y="4279076"/>
            <a:ext cx="3429000" cy="1371600"/>
          </a:xfrm>
          <a:prstGeom prst="rect">
            <a:avLst/>
          </a:prstGeom>
        </p:spPr>
      </p:pic>
      <p:pic>
        <p:nvPicPr>
          <p:cNvPr id="7" name="תמונה 6">
            <a:extLst>
              <a:ext uri="{FF2B5EF4-FFF2-40B4-BE49-F238E27FC236}">
                <a16:creationId xmlns:a16="http://schemas.microsoft.com/office/drawing/2014/main" id="{2756ECE1-437D-4B1F-A428-7FF9D18D9171}"/>
              </a:ext>
            </a:extLst>
          </p:cNvPr>
          <p:cNvPicPr>
            <a:picLocks noChangeAspect="1"/>
          </p:cNvPicPr>
          <p:nvPr/>
        </p:nvPicPr>
        <p:blipFill>
          <a:blip r:embed="rId4"/>
          <a:stretch>
            <a:fillRect/>
          </a:stretch>
        </p:blipFill>
        <p:spPr>
          <a:xfrm>
            <a:off x="6814151" y="2698812"/>
            <a:ext cx="3744424" cy="1651533"/>
          </a:xfrm>
          <a:prstGeom prst="rect">
            <a:avLst/>
          </a:prstGeom>
        </p:spPr>
      </p:pic>
    </p:spTree>
    <p:extLst>
      <p:ext uri="{BB962C8B-B14F-4D97-AF65-F5344CB8AC3E}">
        <p14:creationId xmlns:p14="http://schemas.microsoft.com/office/powerpoint/2010/main" val="3157276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Copy database</a:t>
            </a:r>
            <a:endParaRPr lang="he-IL" dirty="0"/>
          </a:p>
        </p:txBody>
      </p:sp>
      <p:sp>
        <p:nvSpPr>
          <p:cNvPr id="3" name="מציין מיקום תוכן 2"/>
          <p:cNvSpPr>
            <a:spLocks noGrp="1"/>
          </p:cNvSpPr>
          <p:nvPr>
            <p:ph idx="1"/>
          </p:nvPr>
        </p:nvSpPr>
        <p:spPr/>
        <p:txBody>
          <a:bodyPr>
            <a:normAutofit/>
          </a:bodyPr>
          <a:lstStyle/>
          <a:p>
            <a:pPr marL="0" indent="0">
              <a:buNone/>
            </a:pPr>
            <a:r>
              <a:rPr lang="he-IL" sz="1500" dirty="0">
                <a:latin typeface="Calibri" panose="020F0502020204030204" pitchFamily="34" charset="0"/>
                <a:cs typeface="Calibri" panose="020F0502020204030204" pitchFamily="34" charset="0"/>
              </a:rPr>
              <a:t>ישנן פקודות שלא נתמכות ב </a:t>
            </a:r>
            <a:r>
              <a:rPr lang="en-US" sz="1500" dirty="0">
                <a:latin typeface="Calibri" panose="020F0502020204030204" pitchFamily="34" charset="0"/>
                <a:cs typeface="Calibri" panose="020F0502020204030204" pitchFamily="34" charset="0"/>
              </a:rPr>
              <a:t>shell</a:t>
            </a:r>
            <a:r>
              <a:rPr lang="he-IL" sz="1500" dirty="0">
                <a:latin typeface="Calibri" panose="020F0502020204030204" pitchFamily="34" charset="0"/>
                <a:cs typeface="Calibri" panose="020F0502020204030204" pitchFamily="34" charset="0"/>
              </a:rPr>
              <a:t> הרגיל של </a:t>
            </a:r>
            <a:r>
              <a:rPr lang="en-US" sz="1500" dirty="0">
                <a:latin typeface="Calibri" panose="020F0502020204030204" pitchFamily="34" charset="0"/>
                <a:cs typeface="Calibri" panose="020F0502020204030204" pitchFamily="34" charset="0"/>
              </a:rPr>
              <a:t>mongo</a:t>
            </a:r>
            <a:r>
              <a:rPr lang="he-IL" sz="1500" dirty="0">
                <a:latin typeface="Calibri" panose="020F0502020204030204" pitchFamily="34" charset="0"/>
                <a:cs typeface="Calibri" panose="020F0502020204030204" pitchFamily="34" charset="0"/>
              </a:rPr>
              <a:t> וצריך להוריד עבורם </a:t>
            </a:r>
            <a:r>
              <a:rPr lang="en-US" sz="1500" dirty="0">
                <a:latin typeface="Calibri" panose="020F0502020204030204" pitchFamily="34" charset="0"/>
                <a:cs typeface="Calibri" panose="020F0502020204030204" pitchFamily="34" charset="0"/>
              </a:rPr>
              <a:t>package</a:t>
            </a:r>
            <a:r>
              <a:rPr lang="he-IL" sz="1500" dirty="0">
                <a:latin typeface="Calibri" panose="020F0502020204030204" pitchFamily="34" charset="0"/>
                <a:cs typeface="Calibri" panose="020F0502020204030204" pitchFamily="34" charset="0"/>
              </a:rPr>
              <a:t> נפרד שנקרא: </a:t>
            </a:r>
            <a:r>
              <a:rPr lang="en-US" sz="1500" dirty="0" err="1">
                <a:latin typeface="Calibri" panose="020F0502020204030204" pitchFamily="34" charset="0"/>
                <a:cs typeface="Calibri" panose="020F0502020204030204" pitchFamily="34" charset="0"/>
              </a:rPr>
              <a:t>mongodb</a:t>
            </a:r>
            <a:r>
              <a:rPr lang="en-US" sz="1500" dirty="0">
                <a:latin typeface="Calibri" panose="020F0502020204030204" pitchFamily="34" charset="0"/>
                <a:cs typeface="Calibri" panose="020F0502020204030204" pitchFamily="34" charset="0"/>
              </a:rPr>
              <a:t>-tools</a:t>
            </a:r>
            <a:r>
              <a:rPr lang="he-IL" sz="1500" dirty="0">
                <a:latin typeface="Calibri" panose="020F0502020204030204" pitchFamily="34" charset="0"/>
                <a:cs typeface="Calibri" panose="020F0502020204030204" pitchFamily="34" charset="0"/>
              </a:rPr>
              <a:t>.</a:t>
            </a:r>
          </a:p>
          <a:p>
            <a:pPr marL="0" indent="0">
              <a:buNone/>
            </a:pPr>
            <a:r>
              <a:rPr lang="he-IL" sz="1500" dirty="0">
                <a:latin typeface="Calibri" panose="020F0502020204030204" pitchFamily="34" charset="0"/>
                <a:cs typeface="Calibri" panose="020F0502020204030204" pitchFamily="34" charset="0"/>
              </a:rPr>
              <a:t>אחת הפקודות הנפוצות ביותר שנתמכת רק ע"י ה </a:t>
            </a:r>
            <a:r>
              <a:rPr lang="en-US" sz="1500" dirty="0">
                <a:latin typeface="Calibri" panose="020F0502020204030204" pitchFamily="34" charset="0"/>
                <a:cs typeface="Calibri" panose="020F0502020204030204" pitchFamily="34" charset="0"/>
              </a:rPr>
              <a:t>tools</a:t>
            </a:r>
            <a:r>
              <a:rPr lang="he-IL" sz="1500" dirty="0">
                <a:latin typeface="Calibri" panose="020F0502020204030204" pitchFamily="34" charset="0"/>
                <a:cs typeface="Calibri" panose="020F0502020204030204" pitchFamily="34" charset="0"/>
              </a:rPr>
              <a:t> היא העתקת </a:t>
            </a:r>
            <a:r>
              <a:rPr lang="en-US" sz="1500" dirty="0">
                <a:latin typeface="Calibri" panose="020F0502020204030204" pitchFamily="34" charset="0"/>
                <a:cs typeface="Calibri" panose="020F0502020204030204" pitchFamily="34" charset="0"/>
              </a:rPr>
              <a:t>database</a:t>
            </a:r>
            <a:r>
              <a:rPr lang="he-IL" sz="1500" dirty="0">
                <a:latin typeface="Calibri" panose="020F0502020204030204" pitchFamily="34" charset="0"/>
                <a:cs typeface="Calibri" panose="020F0502020204030204" pitchFamily="34" charset="0"/>
              </a:rPr>
              <a:t> ממקום אחד לאחר (ממקום למקום באותו מחשב, ממחשב למחשב, משרת מרוחק ללוקאלי ומלוקאלי למרוחק).</a:t>
            </a:r>
            <a:br>
              <a:rPr lang="en-US" sz="1500" dirty="0">
                <a:latin typeface="Calibri" panose="020F0502020204030204" pitchFamily="34" charset="0"/>
                <a:cs typeface="Calibri" panose="020F0502020204030204" pitchFamily="34" charset="0"/>
              </a:rPr>
            </a:br>
            <a:r>
              <a:rPr lang="he-IL" sz="1500" dirty="0">
                <a:latin typeface="Calibri" panose="020F0502020204030204" pitchFamily="34" charset="0"/>
                <a:cs typeface="Calibri" panose="020F0502020204030204" pitchFamily="34" charset="0"/>
              </a:rPr>
              <a:t>לאחר שהורדנו את ה </a:t>
            </a:r>
            <a:r>
              <a:rPr lang="en-US" sz="1500" dirty="0">
                <a:latin typeface="Calibri" panose="020F0502020204030204" pitchFamily="34" charset="0"/>
                <a:cs typeface="Calibri" panose="020F0502020204030204" pitchFamily="34" charset="0"/>
              </a:rPr>
              <a:t>package</a:t>
            </a:r>
            <a:r>
              <a:rPr lang="he-IL" sz="1500" dirty="0">
                <a:latin typeface="Calibri" panose="020F0502020204030204" pitchFamily="34" charset="0"/>
                <a:cs typeface="Calibri" panose="020F0502020204030204" pitchFamily="34" charset="0"/>
              </a:rPr>
              <a:t>, נפתח בתיקיית </a:t>
            </a:r>
            <a:r>
              <a:rPr lang="en-US" sz="1500" dirty="0">
                <a:latin typeface="Calibri" panose="020F0502020204030204" pitchFamily="34" charset="0"/>
                <a:cs typeface="Calibri" panose="020F0502020204030204" pitchFamily="34" charset="0"/>
              </a:rPr>
              <a:t>bin </a:t>
            </a:r>
            <a:r>
              <a:rPr lang="he-IL" sz="1500" dirty="0">
                <a:latin typeface="Calibri" panose="020F0502020204030204" pitchFamily="34" charset="0"/>
                <a:cs typeface="Calibri" panose="020F0502020204030204" pitchFamily="34" charset="0"/>
              </a:rPr>
              <a:t> שבתוכו </a:t>
            </a:r>
            <a:r>
              <a:rPr lang="en-US" sz="1500" dirty="0" err="1">
                <a:latin typeface="Calibri" panose="020F0502020204030204" pitchFamily="34" charset="0"/>
                <a:cs typeface="Calibri" panose="020F0502020204030204" pitchFamily="34" charset="0"/>
              </a:rPr>
              <a:t>cmd</a:t>
            </a:r>
            <a:r>
              <a:rPr lang="he-IL" sz="1500" dirty="0">
                <a:latin typeface="Calibri" panose="020F0502020204030204" pitchFamily="34" charset="0"/>
                <a:cs typeface="Calibri" panose="020F0502020204030204" pitchFamily="34" charset="0"/>
              </a:rPr>
              <a:t> ומשם נבצע את ההעתקה וההדבקה.</a:t>
            </a:r>
          </a:p>
          <a:p>
            <a:pPr marL="0" indent="0">
              <a:buNone/>
            </a:pPr>
            <a:r>
              <a:rPr lang="he-IL" sz="1500" b="1" dirty="0">
                <a:latin typeface="Calibri" panose="020F0502020204030204" pitchFamily="34" charset="0"/>
                <a:cs typeface="Calibri" panose="020F0502020204030204" pitchFamily="34" charset="0"/>
              </a:rPr>
              <a:t>העתקה:</a:t>
            </a:r>
            <a:br>
              <a:rPr lang="en-US" sz="1500" b="1" dirty="0">
                <a:latin typeface="Calibri" panose="020F0502020204030204" pitchFamily="34" charset="0"/>
                <a:cs typeface="Calibri" panose="020F0502020204030204" pitchFamily="34" charset="0"/>
              </a:rPr>
            </a:br>
            <a:r>
              <a:rPr lang="en-US" sz="1500" dirty="0" err="1">
                <a:latin typeface="Calibri" panose="020F0502020204030204" pitchFamily="34" charset="0"/>
                <a:cs typeface="Calibri" panose="020F0502020204030204" pitchFamily="34" charset="0"/>
              </a:rPr>
              <a:t>mongodump</a:t>
            </a:r>
            <a:r>
              <a:rPr lang="en-US" sz="1500" dirty="0">
                <a:latin typeface="Calibri" panose="020F0502020204030204" pitchFamily="34" charset="0"/>
                <a:cs typeface="Calibri" panose="020F0502020204030204" pitchFamily="34" charset="0"/>
              </a:rPr>
              <a:t> –d </a:t>
            </a:r>
            <a:r>
              <a:rPr lang="en-US" sz="1500" i="1" dirty="0" err="1">
                <a:latin typeface="Calibri" panose="020F0502020204030204" pitchFamily="34" charset="0"/>
                <a:cs typeface="Calibri" panose="020F0502020204030204" pitchFamily="34" charset="0"/>
              </a:rPr>
              <a:t>databaseName</a:t>
            </a:r>
            <a:r>
              <a:rPr lang="en-US" sz="1500" i="1" dirty="0">
                <a:latin typeface="Calibri" panose="020F0502020204030204" pitchFamily="34" charset="0"/>
                <a:cs typeface="Calibri" panose="020F0502020204030204" pitchFamily="34" charset="0"/>
              </a:rPr>
              <a:t>(and</a:t>
            </a:r>
            <a:r>
              <a:rPr lang="en-US" sz="1500" dirty="0">
                <a:latin typeface="Calibri" panose="020F0502020204030204" pitchFamily="34" charset="0"/>
                <a:cs typeface="Calibri" panose="020F0502020204030204" pitchFamily="34" charset="0"/>
              </a:rPr>
              <a:t> </a:t>
            </a:r>
            <a:r>
              <a:rPr lang="en-US" sz="1500" i="1" dirty="0">
                <a:latin typeface="Calibri" panose="020F0502020204030204" pitchFamily="34" charset="0"/>
                <a:cs typeface="Calibri" panose="020F0502020204030204" pitchFamily="34" charset="0"/>
              </a:rPr>
              <a:t>path)</a:t>
            </a:r>
            <a:r>
              <a:rPr lang="en-US" sz="1500" dirty="0">
                <a:latin typeface="Calibri" panose="020F0502020204030204" pitchFamily="34" charset="0"/>
                <a:cs typeface="Calibri" panose="020F0502020204030204" pitchFamily="34" charset="0"/>
              </a:rPr>
              <a:t> –o </a:t>
            </a:r>
            <a:r>
              <a:rPr lang="en-US" sz="1500" i="1" dirty="0" err="1">
                <a:latin typeface="Calibri" panose="020F0502020204030204" pitchFamily="34" charset="0"/>
                <a:cs typeface="Calibri" panose="020F0502020204030204" pitchFamily="34" charset="0"/>
              </a:rPr>
              <a:t>directoryBackup</a:t>
            </a:r>
            <a:br>
              <a:rPr lang="en-US" sz="1500" i="1" dirty="0">
                <a:latin typeface="Calibri" panose="020F0502020204030204" pitchFamily="34" charset="0"/>
                <a:cs typeface="Calibri" panose="020F0502020204030204" pitchFamily="34" charset="0"/>
              </a:rPr>
            </a:br>
            <a:r>
              <a:rPr lang="he-IL" sz="1500" dirty="0">
                <a:latin typeface="Calibri" panose="020F0502020204030204" pitchFamily="34" charset="0"/>
                <a:cs typeface="Calibri" panose="020F0502020204030204" pitchFamily="34" charset="0"/>
              </a:rPr>
              <a:t>לאחר ביצוע פקודה זו ייוצרו לנו בתיקיה קבצי </a:t>
            </a:r>
            <a:r>
              <a:rPr lang="en-US" sz="1500" dirty="0">
                <a:latin typeface="Calibri" panose="020F0502020204030204" pitchFamily="34" charset="0"/>
                <a:cs typeface="Calibri" panose="020F0502020204030204" pitchFamily="34" charset="0"/>
              </a:rPr>
              <a:t>JSON</a:t>
            </a:r>
            <a:r>
              <a:rPr lang="he-IL" sz="1500" dirty="0">
                <a:latin typeface="Calibri" panose="020F0502020204030204" pitchFamily="34" charset="0"/>
                <a:cs typeface="Calibri" panose="020F0502020204030204" pitchFamily="34" charset="0"/>
              </a:rPr>
              <a:t> שמכילים את כל ה </a:t>
            </a:r>
            <a:r>
              <a:rPr lang="en-US" sz="1500" dirty="0">
                <a:latin typeface="Calibri" panose="020F0502020204030204" pitchFamily="34" charset="0"/>
                <a:cs typeface="Calibri" panose="020F0502020204030204" pitchFamily="34" charset="0"/>
              </a:rPr>
              <a:t>collections</a:t>
            </a:r>
            <a:endParaRPr lang="he-IL" sz="1500" dirty="0">
              <a:latin typeface="Calibri" panose="020F0502020204030204" pitchFamily="34" charset="0"/>
              <a:cs typeface="Calibri" panose="020F0502020204030204" pitchFamily="34" charset="0"/>
            </a:endParaRPr>
          </a:p>
          <a:p>
            <a:pPr marL="0" indent="0">
              <a:buNone/>
            </a:pPr>
            <a:r>
              <a:rPr lang="he-IL" sz="1500" b="1" dirty="0">
                <a:latin typeface="Calibri" panose="020F0502020204030204" pitchFamily="34" charset="0"/>
                <a:cs typeface="Calibri" panose="020F0502020204030204" pitchFamily="34" charset="0"/>
              </a:rPr>
              <a:t>הדבקה:</a:t>
            </a:r>
            <a:br>
              <a:rPr lang="en-US" sz="1500" dirty="0">
                <a:latin typeface="Calibri" panose="020F0502020204030204" pitchFamily="34" charset="0"/>
                <a:cs typeface="Calibri" panose="020F0502020204030204" pitchFamily="34" charset="0"/>
              </a:rPr>
            </a:br>
            <a:r>
              <a:rPr lang="en-US" sz="1500" dirty="0" err="1">
                <a:latin typeface="Calibri" panose="020F0502020204030204" pitchFamily="34" charset="0"/>
                <a:cs typeface="Calibri" panose="020F0502020204030204" pitchFamily="34" charset="0"/>
              </a:rPr>
              <a:t>mongorestore</a:t>
            </a:r>
            <a:r>
              <a:rPr lang="en-US" sz="1500" dirty="0">
                <a:latin typeface="Calibri" panose="020F0502020204030204" pitchFamily="34" charset="0"/>
                <a:cs typeface="Calibri" panose="020F0502020204030204" pitchFamily="34" charset="0"/>
              </a:rPr>
              <a:t> –d </a:t>
            </a:r>
            <a:r>
              <a:rPr lang="en-US" sz="1500" i="1" dirty="0" err="1">
                <a:latin typeface="Calibri" panose="020F0502020204030204" pitchFamily="34" charset="0"/>
                <a:cs typeface="Calibri" panose="020F0502020204030204" pitchFamily="34" charset="0"/>
              </a:rPr>
              <a:t>databaseNameToCopyTo</a:t>
            </a:r>
            <a:r>
              <a:rPr lang="en-US" sz="1500" i="1" dirty="0">
                <a:latin typeface="Calibri" panose="020F0502020204030204" pitchFamily="34" charset="0"/>
                <a:cs typeface="Calibri" panose="020F0502020204030204" pitchFamily="34" charset="0"/>
              </a:rPr>
              <a:t>(and</a:t>
            </a:r>
            <a:r>
              <a:rPr lang="en-US" sz="1500" dirty="0">
                <a:latin typeface="Calibri" panose="020F0502020204030204" pitchFamily="34" charset="0"/>
                <a:cs typeface="Calibri" panose="020F0502020204030204" pitchFamily="34" charset="0"/>
              </a:rPr>
              <a:t> </a:t>
            </a:r>
            <a:r>
              <a:rPr lang="en-US" sz="1500" i="1" dirty="0">
                <a:latin typeface="Calibri" panose="020F0502020204030204" pitchFamily="34" charset="0"/>
                <a:cs typeface="Calibri" panose="020F0502020204030204" pitchFamily="34" charset="0"/>
              </a:rPr>
              <a:t>path)</a:t>
            </a:r>
            <a:r>
              <a:rPr lang="en-US" sz="1500" dirty="0">
                <a:latin typeface="Calibri" panose="020F0502020204030204" pitchFamily="34" charset="0"/>
                <a:cs typeface="Calibri" panose="020F0502020204030204" pitchFamily="34" charset="0"/>
              </a:rPr>
              <a:t> –o </a:t>
            </a:r>
            <a:r>
              <a:rPr lang="en-US" sz="1500" i="1" dirty="0" err="1">
                <a:latin typeface="Calibri" panose="020F0502020204030204" pitchFamily="34" charset="0"/>
                <a:cs typeface="Calibri" panose="020F0502020204030204" pitchFamily="34" charset="0"/>
              </a:rPr>
              <a:t>directoryBackup</a:t>
            </a:r>
            <a:br>
              <a:rPr lang="en-US" sz="1500" i="1" dirty="0">
                <a:latin typeface="Calibri" panose="020F0502020204030204" pitchFamily="34" charset="0"/>
                <a:cs typeface="Calibri" panose="020F0502020204030204" pitchFamily="34" charset="0"/>
              </a:rPr>
            </a:br>
            <a:r>
              <a:rPr lang="he-IL" sz="1500" dirty="0">
                <a:latin typeface="Calibri" panose="020F0502020204030204" pitchFamily="34" charset="0"/>
                <a:cs typeface="Calibri" panose="020F0502020204030204" pitchFamily="34" charset="0"/>
              </a:rPr>
              <a:t>במידה ונרצה להעתיק ממחשב אחד לשני, נעתיק את התיקייה של ה </a:t>
            </a:r>
            <a:r>
              <a:rPr lang="en-US" sz="1500" dirty="0">
                <a:latin typeface="Calibri" panose="020F0502020204030204" pitchFamily="34" charset="0"/>
                <a:cs typeface="Calibri" panose="020F0502020204030204" pitchFamily="34" charset="0"/>
              </a:rPr>
              <a:t>Backup</a:t>
            </a:r>
            <a:r>
              <a:rPr lang="he-IL" sz="1500" dirty="0">
                <a:latin typeface="Calibri" panose="020F0502020204030204" pitchFamily="34" charset="0"/>
                <a:cs typeface="Calibri" panose="020F0502020204030204" pitchFamily="34" charset="0"/>
              </a:rPr>
              <a:t> ובמחשב השני נבצע את פקודת ה </a:t>
            </a:r>
            <a:r>
              <a:rPr lang="en-US" sz="1500" dirty="0">
                <a:latin typeface="Calibri" panose="020F0502020204030204" pitchFamily="34" charset="0"/>
                <a:cs typeface="Calibri" panose="020F0502020204030204" pitchFamily="34" charset="0"/>
              </a:rPr>
              <a:t>restore</a:t>
            </a:r>
          </a:p>
          <a:p>
            <a:pPr marL="0" indent="0">
              <a:buNone/>
            </a:pPr>
            <a:endParaRPr lang="he-IL" sz="1500" dirty="0">
              <a:latin typeface="Calibri" panose="020F0502020204030204" pitchFamily="34" charset="0"/>
              <a:cs typeface="Calibri" panose="020F0502020204030204" pitchFamily="34" charset="0"/>
            </a:endParaRPr>
          </a:p>
        </p:txBody>
      </p:sp>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789594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A6EBE2-4E07-4F8F-82B8-54D6DD0FE5D9}"/>
              </a:ext>
            </a:extLst>
          </p:cNvPr>
          <p:cNvSpPr>
            <a:spLocks noGrp="1"/>
          </p:cNvSpPr>
          <p:nvPr>
            <p:ph type="title"/>
          </p:nvPr>
        </p:nvSpPr>
        <p:spPr/>
        <p:txBody>
          <a:bodyPr/>
          <a:lstStyle/>
          <a:p>
            <a:pPr algn="r"/>
            <a:r>
              <a:rPr lang="he-IL" dirty="0"/>
              <a:t>פקודות </a:t>
            </a:r>
            <a:r>
              <a:rPr lang="en-US" dirty="0"/>
              <a:t>CRUD</a:t>
            </a:r>
            <a:r>
              <a:rPr lang="he-IL" dirty="0"/>
              <a:t> - תרגיל</a:t>
            </a:r>
          </a:p>
        </p:txBody>
      </p:sp>
      <p:sp>
        <p:nvSpPr>
          <p:cNvPr id="3" name="מציין מיקום תוכן 2">
            <a:extLst>
              <a:ext uri="{FF2B5EF4-FFF2-40B4-BE49-F238E27FC236}">
                <a16:creationId xmlns:a16="http://schemas.microsoft.com/office/drawing/2014/main" id="{192B62E2-2456-40E3-AAAB-1D71734F1074}"/>
              </a:ext>
            </a:extLst>
          </p:cNvPr>
          <p:cNvSpPr>
            <a:spLocks noGrp="1"/>
          </p:cNvSpPr>
          <p:nvPr>
            <p:ph idx="1"/>
          </p:nvPr>
        </p:nvSpPr>
        <p:spPr/>
        <p:txBody>
          <a:bodyPr>
            <a:normAutofit lnSpcReduction="10000"/>
          </a:bodyPr>
          <a:lstStyle/>
          <a:p>
            <a:pPr marL="0" indent="0">
              <a:buNone/>
            </a:pPr>
            <a:r>
              <a:rPr lang="he-IL" sz="1700" dirty="0">
                <a:latin typeface="Calibri" panose="020F0502020204030204" pitchFamily="34" charset="0"/>
                <a:cs typeface="Calibri" panose="020F0502020204030204" pitchFamily="34" charset="0"/>
              </a:rPr>
              <a:t>על מסד הנתונים של החנות שיצרת בצעי את הפעולות הבאות:</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הוסיפי דרך ה </a:t>
            </a:r>
            <a:r>
              <a:rPr lang="en-US" sz="1700" dirty="0">
                <a:latin typeface="Calibri" panose="020F0502020204030204" pitchFamily="34" charset="0"/>
                <a:cs typeface="Calibri" panose="020F0502020204030204" pitchFamily="34" charset="0"/>
              </a:rPr>
              <a:t>shell</a:t>
            </a:r>
            <a:r>
              <a:rPr lang="he-IL" sz="1700" dirty="0">
                <a:latin typeface="Calibri" panose="020F0502020204030204" pitchFamily="34" charset="0"/>
                <a:cs typeface="Calibri" panose="020F0502020204030204" pitchFamily="34" charset="0"/>
              </a:rPr>
              <a:t> מספר לקוחות חדשים</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הוסיפי אובייקט של כתובת לכל הסטודנטים שיש להם מועדון (בדיקה האם שדה מסוים קיים נעשית ע"י {</a:t>
            </a:r>
            <a:r>
              <a:rPr lang="en-US" sz="1700" i="1" dirty="0">
                <a:latin typeface="Calibri" panose="020F0502020204030204" pitchFamily="34" charset="0"/>
                <a:cs typeface="Calibri" panose="020F0502020204030204" pitchFamily="34" charset="0"/>
              </a:rPr>
              <a:t>fieldname</a:t>
            </a:r>
            <a:r>
              <a:rPr lang="en-US" sz="1700" dirty="0">
                <a:latin typeface="Calibri" panose="020F0502020204030204" pitchFamily="34" charset="0"/>
                <a:cs typeface="Calibri" panose="020F0502020204030204" pitchFamily="34" charset="0"/>
              </a:rPr>
              <a:t> : {“$exists”: true}</a:t>
            </a:r>
            <a:r>
              <a:rPr lang="he-IL" sz="17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לכל ספק החליפי את שדה החברה במערך של חברות שאיתן הוא עובד</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הוסיפי 50 נקודות למועדון עבור כל הלקוחות שיש להם יום הולדת בחודש זה</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בצעי שליפה של כל המוכרים שיש להם מעל 5 שעות נוספות</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מחקי את כל העובדים שאין להם שעות נוספות</a:t>
            </a:r>
          </a:p>
          <a:p>
            <a:pPr>
              <a:buFont typeface="Courier New" panose="02070309020205020404" pitchFamily="49" charset="0"/>
              <a:buChar char="o"/>
            </a:pPr>
            <a:r>
              <a:rPr lang="he-IL" sz="1700" dirty="0">
                <a:latin typeface="Calibri" panose="020F0502020204030204" pitchFamily="34" charset="0"/>
                <a:cs typeface="Calibri" panose="020F0502020204030204" pitchFamily="34" charset="0"/>
              </a:rPr>
              <a:t>הוסיפי (ניתן גם דרך ה </a:t>
            </a:r>
            <a:r>
              <a:rPr lang="en-US" sz="1700" dirty="0">
                <a:latin typeface="Calibri" panose="020F0502020204030204" pitchFamily="34" charset="0"/>
                <a:cs typeface="Calibri" panose="020F0502020204030204" pitchFamily="34" charset="0"/>
              </a:rPr>
              <a:t>compass</a:t>
            </a:r>
            <a:r>
              <a:rPr lang="he-IL" sz="1700" dirty="0">
                <a:latin typeface="Calibri" panose="020F0502020204030204" pitchFamily="34" charset="0"/>
                <a:cs typeface="Calibri" panose="020F0502020204030204" pitchFamily="34" charset="0"/>
              </a:rPr>
              <a:t>) עבור כל מוכר מערך של אובייקטים שמכיל בכל אובייקט את השדה מספר עובד עם ערך, לאחר מכן שני את מספר העובד של אחד מהמוכרים.</a:t>
            </a:r>
          </a:p>
        </p:txBody>
      </p:sp>
      <p:sp>
        <p:nvSpPr>
          <p:cNvPr id="4" name="מציין מיקום של מספר שקופית 3">
            <a:extLst>
              <a:ext uri="{FF2B5EF4-FFF2-40B4-BE49-F238E27FC236}">
                <a16:creationId xmlns:a16="http://schemas.microsoft.com/office/drawing/2014/main" id="{0EE456E2-032A-41C1-83D4-8B23CDB18137}"/>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505131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עבודה עם </a:t>
            </a:r>
            <a:r>
              <a:rPr lang="en-US" dirty="0"/>
              <a:t>robo3t</a:t>
            </a:r>
            <a:endParaRPr lang="he-IL" dirty="0"/>
          </a:p>
        </p:txBody>
      </p:sp>
      <p:sp>
        <p:nvSpPr>
          <p:cNvPr id="3" name="מציין מיקום תוכן 2"/>
          <p:cNvSpPr>
            <a:spLocks noGrp="1"/>
          </p:cNvSpPr>
          <p:nvPr>
            <p:ph idx="1"/>
          </p:nvPr>
        </p:nvSpPr>
        <p:spPr/>
        <p:txBody>
          <a:bodyPr>
            <a:normAutofit/>
          </a:bodyPr>
          <a:lstStyle/>
          <a:p>
            <a:pPr marL="0" indent="0">
              <a:buNone/>
            </a:pPr>
            <a:r>
              <a:rPr lang="en-US" sz="1700" dirty="0">
                <a:latin typeface="Calibri" panose="020F0502020204030204" pitchFamily="34" charset="0"/>
                <a:cs typeface="Calibri" panose="020F0502020204030204" pitchFamily="34" charset="0"/>
              </a:rPr>
              <a:t>Robo3t</a:t>
            </a:r>
            <a:r>
              <a:rPr lang="he-IL" sz="1700" dirty="0">
                <a:latin typeface="Calibri" panose="020F0502020204030204" pitchFamily="34" charset="0"/>
                <a:cs typeface="Calibri" panose="020F0502020204030204" pitchFamily="34" charset="0"/>
              </a:rPr>
              <a:t> הוא כלי נפוץ לעבודה עם </a:t>
            </a:r>
            <a:r>
              <a:rPr lang="en-US" sz="1700" dirty="0" err="1">
                <a:latin typeface="Calibri" panose="020F0502020204030204" pitchFamily="34" charset="0"/>
                <a:cs typeface="Calibri" panose="020F0502020204030204" pitchFamily="34" charset="0"/>
              </a:rPr>
              <a:t>mongoDB</a:t>
            </a:r>
            <a:r>
              <a:rPr lang="he-IL" sz="1700" dirty="0">
                <a:latin typeface="Calibri" panose="020F0502020204030204" pitchFamily="34" charset="0"/>
                <a:cs typeface="Calibri" panose="020F0502020204030204" pitchFamily="34" charset="0"/>
              </a:rPr>
              <a:t>. </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הוא מציג את הנתונים בצורה של </a:t>
            </a:r>
            <a:r>
              <a:rPr lang="en-US" sz="1700" dirty="0">
                <a:latin typeface="Calibri" panose="020F0502020204030204" pitchFamily="34" charset="0"/>
                <a:cs typeface="Calibri" panose="020F0502020204030204" pitchFamily="34" charset="0"/>
              </a:rPr>
              <a:t>GUI</a:t>
            </a:r>
            <a:r>
              <a:rPr lang="he-IL" sz="1700" dirty="0">
                <a:latin typeface="Calibri" panose="020F0502020204030204" pitchFamily="34" charset="0"/>
                <a:cs typeface="Calibri" panose="020F0502020204030204" pitchFamily="34" charset="0"/>
              </a:rPr>
              <a:t> ומספק </a:t>
            </a:r>
            <a:r>
              <a:rPr lang="en-US" sz="1700" dirty="0">
                <a:latin typeface="Calibri" panose="020F0502020204030204" pitchFamily="34" charset="0"/>
                <a:cs typeface="Calibri" panose="020F0502020204030204" pitchFamily="34" charset="0"/>
              </a:rPr>
              <a:t>shell</a:t>
            </a:r>
            <a:r>
              <a:rPr lang="he-IL" sz="1700" dirty="0">
                <a:latin typeface="Calibri" panose="020F0502020204030204" pitchFamily="34" charset="0"/>
                <a:cs typeface="Calibri" panose="020F0502020204030204" pitchFamily="34" charset="0"/>
              </a:rPr>
              <a:t> ע"מ לבצע שאילתות </a:t>
            </a:r>
            <a:r>
              <a:rPr lang="he-IL" sz="1700" dirty="0" err="1">
                <a:latin typeface="Calibri" panose="020F0502020204030204" pitchFamily="34" charset="0"/>
                <a:cs typeface="Calibri" panose="020F0502020204030204" pitchFamily="34" charset="0"/>
              </a:rPr>
              <a:t>ואגריגציות</a:t>
            </a:r>
            <a:r>
              <a:rPr lang="he-IL" sz="1700" dirty="0">
                <a:latin typeface="Calibri" panose="020F0502020204030204" pitchFamily="34" charset="0"/>
                <a:cs typeface="Calibri" panose="020F0502020204030204" pitchFamily="34" charset="0"/>
              </a:rPr>
              <a:t>. </a:t>
            </a:r>
          </a:p>
        </p:txBody>
      </p:sp>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723112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עבודה עם  </a:t>
            </a:r>
            <a:r>
              <a:rPr lang="en-US" dirty="0"/>
              <a:t>robo3t</a:t>
            </a:r>
            <a:r>
              <a:rPr lang="he-IL" dirty="0"/>
              <a:t> – התחברות ל </a:t>
            </a:r>
            <a:r>
              <a:rPr lang="en-US" dirty="0"/>
              <a:t>database</a:t>
            </a:r>
            <a:r>
              <a:rPr lang="he-IL" dirty="0"/>
              <a:t> מקומי</a:t>
            </a:r>
          </a:p>
        </p:txBody>
      </p:sp>
      <p:sp>
        <p:nvSpPr>
          <p:cNvPr id="4" name="מציין מיקום של מספר שקופית 3"/>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תמונה 4">
            <a:extLst>
              <a:ext uri="{FF2B5EF4-FFF2-40B4-BE49-F238E27FC236}">
                <a16:creationId xmlns:a16="http://schemas.microsoft.com/office/drawing/2014/main" id="{03E888C6-1DF2-4F1E-9463-E8923FCAF5B8}"/>
              </a:ext>
            </a:extLst>
          </p:cNvPr>
          <p:cNvPicPr>
            <a:picLocks noChangeAspect="1"/>
          </p:cNvPicPr>
          <p:nvPr/>
        </p:nvPicPr>
        <p:blipFill>
          <a:blip r:embed="rId2"/>
          <a:stretch>
            <a:fillRect/>
          </a:stretch>
        </p:blipFill>
        <p:spPr>
          <a:xfrm>
            <a:off x="7834685" y="3621851"/>
            <a:ext cx="3356054" cy="2083247"/>
          </a:xfrm>
          <a:prstGeom prst="rect">
            <a:avLst/>
          </a:prstGeom>
        </p:spPr>
      </p:pic>
      <p:pic>
        <p:nvPicPr>
          <p:cNvPr id="6" name="תמונה 5">
            <a:extLst>
              <a:ext uri="{FF2B5EF4-FFF2-40B4-BE49-F238E27FC236}">
                <a16:creationId xmlns:a16="http://schemas.microsoft.com/office/drawing/2014/main" id="{700405A4-A6CE-446F-804F-9DBF527C818F}"/>
              </a:ext>
            </a:extLst>
          </p:cNvPr>
          <p:cNvPicPr>
            <a:picLocks noChangeAspect="1"/>
          </p:cNvPicPr>
          <p:nvPr/>
        </p:nvPicPr>
        <p:blipFill>
          <a:blip r:embed="rId3"/>
          <a:stretch>
            <a:fillRect/>
          </a:stretch>
        </p:blipFill>
        <p:spPr>
          <a:xfrm>
            <a:off x="4772649" y="3621851"/>
            <a:ext cx="2434728" cy="2468951"/>
          </a:xfrm>
          <a:prstGeom prst="rect">
            <a:avLst/>
          </a:prstGeom>
        </p:spPr>
      </p:pic>
      <p:sp>
        <p:nvSpPr>
          <p:cNvPr id="10" name="תיבת טקסט 9">
            <a:extLst>
              <a:ext uri="{FF2B5EF4-FFF2-40B4-BE49-F238E27FC236}">
                <a16:creationId xmlns:a16="http://schemas.microsoft.com/office/drawing/2014/main" id="{66E6F2CE-56F8-4821-BDDD-70F9591BAA74}"/>
              </a:ext>
            </a:extLst>
          </p:cNvPr>
          <p:cNvSpPr txBox="1"/>
          <p:nvPr/>
        </p:nvSpPr>
        <p:spPr>
          <a:xfrm>
            <a:off x="8531441" y="2849732"/>
            <a:ext cx="2576425" cy="61555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יצירת מסד נתונים חדש – לחיצה על </a:t>
            </a:r>
            <a:r>
              <a:rPr lang="en-US" sz="1700" dirty="0">
                <a:solidFill>
                  <a:schemeClr val="tx1">
                    <a:lumMod val="75000"/>
                    <a:lumOff val="25000"/>
                  </a:schemeClr>
                </a:solidFill>
                <a:latin typeface="Calibri" panose="020F0502020204030204" pitchFamily="34" charset="0"/>
                <a:cs typeface="Calibri" panose="020F0502020204030204" pitchFamily="34" charset="0"/>
              </a:rPr>
              <a:t>create</a:t>
            </a:r>
            <a:endParaRPr lang="he-IL" sz="17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1" name="תיבת טקסט 10">
            <a:extLst>
              <a:ext uri="{FF2B5EF4-FFF2-40B4-BE49-F238E27FC236}">
                <a16:creationId xmlns:a16="http://schemas.microsoft.com/office/drawing/2014/main" id="{A9BCA910-1670-4D59-83D6-BFBF1AD63CE4}"/>
              </a:ext>
            </a:extLst>
          </p:cNvPr>
          <p:cNvSpPr txBox="1"/>
          <p:nvPr/>
        </p:nvSpPr>
        <p:spPr>
          <a:xfrm>
            <a:off x="5051394" y="2849732"/>
            <a:ext cx="2032987" cy="61555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קריאת שם ל </a:t>
            </a:r>
            <a:r>
              <a:rPr lang="en-US" sz="1700" dirty="0">
                <a:solidFill>
                  <a:schemeClr val="tx1">
                    <a:lumMod val="75000"/>
                    <a:lumOff val="25000"/>
                  </a:schemeClr>
                </a:solidFill>
                <a:latin typeface="Calibri" panose="020F0502020204030204" pitchFamily="34" charset="0"/>
                <a:cs typeface="Calibri" panose="020F0502020204030204" pitchFamily="34" charset="0"/>
              </a:rPr>
              <a:t>database</a:t>
            </a:r>
            <a:r>
              <a:rPr lang="he-IL" sz="1700" dirty="0">
                <a:solidFill>
                  <a:schemeClr val="tx1">
                    <a:lumMod val="75000"/>
                    <a:lumOff val="25000"/>
                  </a:schemeClr>
                </a:solidFill>
                <a:latin typeface="Calibri" panose="020F0502020204030204" pitchFamily="34" charset="0"/>
                <a:cs typeface="Calibri" panose="020F0502020204030204" pitchFamily="34" charset="0"/>
              </a:rPr>
              <a:t> ושמירה</a:t>
            </a:r>
          </a:p>
        </p:txBody>
      </p:sp>
      <p:pic>
        <p:nvPicPr>
          <p:cNvPr id="13" name="תמונה 12">
            <a:extLst>
              <a:ext uri="{FF2B5EF4-FFF2-40B4-BE49-F238E27FC236}">
                <a16:creationId xmlns:a16="http://schemas.microsoft.com/office/drawing/2014/main" id="{71144FEC-348C-4F63-B4D7-F0E71C311D64}"/>
              </a:ext>
            </a:extLst>
          </p:cNvPr>
          <p:cNvPicPr>
            <a:picLocks noChangeAspect="1"/>
          </p:cNvPicPr>
          <p:nvPr/>
        </p:nvPicPr>
        <p:blipFill>
          <a:blip r:embed="rId4"/>
          <a:stretch>
            <a:fillRect/>
          </a:stretch>
        </p:blipFill>
        <p:spPr>
          <a:xfrm>
            <a:off x="1193934" y="3903902"/>
            <a:ext cx="2886306" cy="1801196"/>
          </a:xfrm>
          <a:prstGeom prst="rect">
            <a:avLst/>
          </a:prstGeom>
        </p:spPr>
      </p:pic>
      <p:sp>
        <p:nvSpPr>
          <p:cNvPr id="14" name="תיבת טקסט 13">
            <a:extLst>
              <a:ext uri="{FF2B5EF4-FFF2-40B4-BE49-F238E27FC236}">
                <a16:creationId xmlns:a16="http://schemas.microsoft.com/office/drawing/2014/main" id="{4CB1B530-1148-4C88-A18A-6F55F1440CFA}"/>
              </a:ext>
            </a:extLst>
          </p:cNvPr>
          <p:cNvSpPr txBox="1"/>
          <p:nvPr/>
        </p:nvSpPr>
        <p:spPr>
          <a:xfrm>
            <a:off x="1503815" y="2849732"/>
            <a:ext cx="2576425" cy="87716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בחירת מסד הנתונים אליו רוצים להתחבר ולחיצה על </a:t>
            </a:r>
            <a:r>
              <a:rPr lang="en-US" sz="1700" dirty="0">
                <a:solidFill>
                  <a:schemeClr val="tx1">
                    <a:lumMod val="75000"/>
                    <a:lumOff val="25000"/>
                  </a:schemeClr>
                </a:solidFill>
                <a:latin typeface="Calibri" panose="020F0502020204030204" pitchFamily="34" charset="0"/>
                <a:cs typeface="Calibri" panose="020F0502020204030204" pitchFamily="34" charset="0"/>
              </a:rPr>
              <a:t>connect</a:t>
            </a:r>
            <a:endParaRPr lang="he-IL" sz="17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8655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437265-119D-425C-BE83-BE60BFB8AF1D}"/>
              </a:ext>
            </a:extLst>
          </p:cNvPr>
          <p:cNvSpPr>
            <a:spLocks noGrp="1"/>
          </p:cNvSpPr>
          <p:nvPr>
            <p:ph type="title"/>
          </p:nvPr>
        </p:nvSpPr>
        <p:spPr/>
        <p:txBody>
          <a:bodyPr/>
          <a:lstStyle/>
          <a:p>
            <a:pPr algn="r"/>
            <a:r>
              <a:rPr lang="he-IL" dirty="0"/>
              <a:t>עבודה עם  </a:t>
            </a:r>
            <a:r>
              <a:rPr lang="en-US" dirty="0"/>
              <a:t>robo3t</a:t>
            </a:r>
            <a:r>
              <a:rPr lang="he-IL" dirty="0"/>
              <a:t> – התחברות ל </a:t>
            </a:r>
            <a:r>
              <a:rPr lang="en-US" dirty="0"/>
              <a:t>database</a:t>
            </a:r>
            <a:r>
              <a:rPr lang="he-IL" dirty="0"/>
              <a:t> מרוחק</a:t>
            </a:r>
          </a:p>
        </p:txBody>
      </p:sp>
      <p:pic>
        <p:nvPicPr>
          <p:cNvPr id="6" name="מציין מיקום תוכן 5">
            <a:extLst>
              <a:ext uri="{FF2B5EF4-FFF2-40B4-BE49-F238E27FC236}">
                <a16:creationId xmlns:a16="http://schemas.microsoft.com/office/drawing/2014/main" id="{AD8A5B32-919F-4C58-8D68-B2D381432214}"/>
              </a:ext>
            </a:extLst>
          </p:cNvPr>
          <p:cNvPicPr>
            <a:picLocks noGrp="1" noChangeAspect="1"/>
          </p:cNvPicPr>
          <p:nvPr>
            <p:ph idx="1"/>
          </p:nvPr>
        </p:nvPicPr>
        <p:blipFill>
          <a:blip r:embed="rId2"/>
          <a:stretch>
            <a:fillRect/>
          </a:stretch>
        </p:blipFill>
        <p:spPr>
          <a:xfrm>
            <a:off x="8603931" y="3600354"/>
            <a:ext cx="2409241" cy="2501160"/>
          </a:xfrm>
          <a:prstGeom prst="rect">
            <a:avLst/>
          </a:prstGeom>
        </p:spPr>
      </p:pic>
      <p:sp>
        <p:nvSpPr>
          <p:cNvPr id="4" name="מציין מיקום של מספר שקופית 3">
            <a:extLst>
              <a:ext uri="{FF2B5EF4-FFF2-40B4-BE49-F238E27FC236}">
                <a16:creationId xmlns:a16="http://schemas.microsoft.com/office/drawing/2014/main" id="{0392B345-AFF2-4DF4-A606-3D815E55F410}"/>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
        <p:nvSpPr>
          <p:cNvPr id="7" name="תיבת טקסט 6">
            <a:extLst>
              <a:ext uri="{FF2B5EF4-FFF2-40B4-BE49-F238E27FC236}">
                <a16:creationId xmlns:a16="http://schemas.microsoft.com/office/drawing/2014/main" id="{958A014E-D537-4F82-BE13-8A001CEDE023}"/>
              </a:ext>
            </a:extLst>
          </p:cNvPr>
          <p:cNvSpPr txBox="1"/>
          <p:nvPr/>
        </p:nvSpPr>
        <p:spPr>
          <a:xfrm>
            <a:off x="8470768" y="2476870"/>
            <a:ext cx="2409241" cy="113877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לאחר הלחיצה על </a:t>
            </a:r>
            <a:r>
              <a:rPr lang="en-US" sz="1700" dirty="0">
                <a:solidFill>
                  <a:schemeClr val="tx1">
                    <a:lumMod val="75000"/>
                    <a:lumOff val="25000"/>
                  </a:schemeClr>
                </a:solidFill>
                <a:latin typeface="Calibri" panose="020F0502020204030204" pitchFamily="34" charset="0"/>
                <a:cs typeface="Calibri" panose="020F0502020204030204" pitchFamily="34" charset="0"/>
              </a:rPr>
              <a:t>create</a:t>
            </a:r>
            <a:r>
              <a:rPr lang="he-IL" sz="1700" dirty="0">
                <a:solidFill>
                  <a:schemeClr val="tx1">
                    <a:lumMod val="75000"/>
                    <a:lumOff val="25000"/>
                  </a:schemeClr>
                </a:solidFill>
                <a:latin typeface="Calibri" panose="020F0502020204030204" pitchFamily="34" charset="0"/>
                <a:cs typeface="Calibri" panose="020F0502020204030204" pitchFamily="34" charset="0"/>
              </a:rPr>
              <a:t> – הכנסת ה </a:t>
            </a:r>
            <a:r>
              <a:rPr lang="en-US" sz="1700" dirty="0">
                <a:solidFill>
                  <a:schemeClr val="tx1">
                    <a:lumMod val="75000"/>
                    <a:lumOff val="25000"/>
                  </a:schemeClr>
                </a:solidFill>
                <a:latin typeface="Calibri" panose="020F0502020204030204" pitchFamily="34" charset="0"/>
                <a:cs typeface="Calibri" panose="020F0502020204030204" pitchFamily="34" charset="0"/>
              </a:rPr>
              <a:t>connection string</a:t>
            </a:r>
            <a:r>
              <a:rPr lang="he-IL" sz="1700" dirty="0">
                <a:solidFill>
                  <a:schemeClr val="tx1">
                    <a:lumMod val="75000"/>
                    <a:lumOff val="25000"/>
                  </a:schemeClr>
                </a:solidFill>
                <a:latin typeface="Calibri" panose="020F0502020204030204" pitchFamily="34" charset="0"/>
                <a:cs typeface="Calibri" panose="020F0502020204030204" pitchFamily="34" charset="0"/>
              </a:rPr>
              <a:t> (שימי לב להכניס את ה </a:t>
            </a:r>
            <a:r>
              <a:rPr lang="en-US" sz="1700" dirty="0">
                <a:solidFill>
                  <a:schemeClr val="tx1">
                    <a:lumMod val="75000"/>
                    <a:lumOff val="25000"/>
                  </a:schemeClr>
                </a:solidFill>
                <a:latin typeface="Calibri" panose="020F0502020204030204" pitchFamily="34" charset="0"/>
                <a:cs typeface="Calibri" panose="020F0502020204030204" pitchFamily="34" charset="0"/>
              </a:rPr>
              <a:t>password</a:t>
            </a:r>
            <a:r>
              <a:rPr lang="he-IL" sz="1700" dirty="0">
                <a:solidFill>
                  <a:schemeClr val="tx1">
                    <a:lumMod val="75000"/>
                    <a:lumOff val="25000"/>
                  </a:schemeClr>
                </a:solidFill>
                <a:latin typeface="Calibri" panose="020F0502020204030204" pitchFamily="34" charset="0"/>
                <a:cs typeface="Calibri" panose="020F0502020204030204" pitchFamily="34" charset="0"/>
              </a:rPr>
              <a:t>)</a:t>
            </a:r>
          </a:p>
        </p:txBody>
      </p:sp>
      <p:pic>
        <p:nvPicPr>
          <p:cNvPr id="8" name="תמונה 7">
            <a:extLst>
              <a:ext uri="{FF2B5EF4-FFF2-40B4-BE49-F238E27FC236}">
                <a16:creationId xmlns:a16="http://schemas.microsoft.com/office/drawing/2014/main" id="{2D5FDD45-345F-4C7E-88BD-6C7CD5BB7B58}"/>
              </a:ext>
            </a:extLst>
          </p:cNvPr>
          <p:cNvPicPr>
            <a:picLocks noChangeAspect="1"/>
          </p:cNvPicPr>
          <p:nvPr/>
        </p:nvPicPr>
        <p:blipFill>
          <a:blip r:embed="rId3"/>
          <a:stretch>
            <a:fillRect/>
          </a:stretch>
        </p:blipFill>
        <p:spPr>
          <a:xfrm>
            <a:off x="5163350" y="3600354"/>
            <a:ext cx="2444813" cy="2563110"/>
          </a:xfrm>
          <a:prstGeom prst="rect">
            <a:avLst/>
          </a:prstGeom>
        </p:spPr>
      </p:pic>
      <p:sp>
        <p:nvSpPr>
          <p:cNvPr id="9" name="תיבת טקסט 8">
            <a:extLst>
              <a:ext uri="{FF2B5EF4-FFF2-40B4-BE49-F238E27FC236}">
                <a16:creationId xmlns:a16="http://schemas.microsoft.com/office/drawing/2014/main" id="{A564C7FA-8469-4818-8A5C-7BFF5B4773F7}"/>
              </a:ext>
            </a:extLst>
          </p:cNvPr>
          <p:cNvSpPr txBox="1"/>
          <p:nvPr/>
        </p:nvSpPr>
        <p:spPr>
          <a:xfrm>
            <a:off x="4935984" y="2492160"/>
            <a:ext cx="2672179" cy="113877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לחיצה על </a:t>
            </a:r>
            <a:r>
              <a:rPr lang="en-US" sz="1700" dirty="0">
                <a:solidFill>
                  <a:schemeClr val="tx1">
                    <a:lumMod val="75000"/>
                    <a:lumOff val="25000"/>
                  </a:schemeClr>
                </a:solidFill>
                <a:latin typeface="Calibri" panose="020F0502020204030204" pitchFamily="34" charset="0"/>
                <a:cs typeface="Calibri" panose="020F0502020204030204" pitchFamily="34" charset="0"/>
              </a:rPr>
              <a:t>From SRV</a:t>
            </a:r>
            <a:r>
              <a:rPr lang="he-IL" sz="1700" dirty="0">
                <a:solidFill>
                  <a:schemeClr val="tx1">
                    <a:lumMod val="75000"/>
                    <a:lumOff val="25000"/>
                  </a:schemeClr>
                </a:solidFill>
                <a:latin typeface="Calibri" panose="020F0502020204030204" pitchFamily="34" charset="0"/>
                <a:cs typeface="Calibri" panose="020F0502020204030204" pitchFamily="34" charset="0"/>
              </a:rPr>
              <a:t> (הסוג ישתנה אוטומטית ל </a:t>
            </a:r>
            <a:r>
              <a:rPr lang="en-US" sz="1700" dirty="0">
                <a:solidFill>
                  <a:schemeClr val="tx1">
                    <a:lumMod val="75000"/>
                    <a:lumOff val="25000"/>
                  </a:schemeClr>
                </a:solidFill>
                <a:latin typeface="Calibri" panose="020F0502020204030204" pitchFamily="34" charset="0"/>
                <a:cs typeface="Calibri" panose="020F0502020204030204" pitchFamily="34" charset="0"/>
              </a:rPr>
              <a:t>replica set</a:t>
            </a:r>
            <a:r>
              <a:rPr lang="he-IL" sz="1700" dirty="0">
                <a:solidFill>
                  <a:schemeClr val="tx1">
                    <a:lumMod val="75000"/>
                    <a:lumOff val="25000"/>
                  </a:schemeClr>
                </a:solidFill>
                <a:latin typeface="Calibri" panose="020F0502020204030204" pitchFamily="34" charset="0"/>
                <a:cs typeface="Calibri" panose="020F0502020204030204" pitchFamily="34" charset="0"/>
              </a:rPr>
              <a:t> – אחסון הנתונים על מספר שרתים מרוחקים)</a:t>
            </a:r>
          </a:p>
        </p:txBody>
      </p:sp>
      <p:pic>
        <p:nvPicPr>
          <p:cNvPr id="10" name="תמונה 9">
            <a:extLst>
              <a:ext uri="{FF2B5EF4-FFF2-40B4-BE49-F238E27FC236}">
                <a16:creationId xmlns:a16="http://schemas.microsoft.com/office/drawing/2014/main" id="{513A7925-9737-4D12-A97F-FC8D36E5CF8A}"/>
              </a:ext>
            </a:extLst>
          </p:cNvPr>
          <p:cNvPicPr>
            <a:picLocks noChangeAspect="1"/>
          </p:cNvPicPr>
          <p:nvPr/>
        </p:nvPicPr>
        <p:blipFill>
          <a:blip r:embed="rId4"/>
          <a:stretch>
            <a:fillRect/>
          </a:stretch>
        </p:blipFill>
        <p:spPr>
          <a:xfrm>
            <a:off x="2017031" y="3600354"/>
            <a:ext cx="2428883" cy="2532135"/>
          </a:xfrm>
          <a:prstGeom prst="rect">
            <a:avLst/>
          </a:prstGeom>
        </p:spPr>
      </p:pic>
      <p:sp>
        <p:nvSpPr>
          <p:cNvPr id="11" name="תיבת טקסט 10">
            <a:extLst>
              <a:ext uri="{FF2B5EF4-FFF2-40B4-BE49-F238E27FC236}">
                <a16:creationId xmlns:a16="http://schemas.microsoft.com/office/drawing/2014/main" id="{625353CC-641B-4333-BAA3-4134B1DE8259}"/>
              </a:ext>
            </a:extLst>
          </p:cNvPr>
          <p:cNvSpPr txBox="1"/>
          <p:nvPr/>
        </p:nvSpPr>
        <p:spPr>
          <a:xfrm>
            <a:off x="1989148" y="2551837"/>
            <a:ext cx="2428883" cy="87716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ניתן ללחוץ על </a:t>
            </a:r>
            <a:r>
              <a:rPr lang="en-US" sz="1700" dirty="0">
                <a:solidFill>
                  <a:schemeClr val="tx1">
                    <a:lumMod val="75000"/>
                    <a:lumOff val="25000"/>
                  </a:schemeClr>
                </a:solidFill>
                <a:latin typeface="Calibri" panose="020F0502020204030204" pitchFamily="34" charset="0"/>
                <a:cs typeface="Calibri" panose="020F0502020204030204" pitchFamily="34" charset="0"/>
              </a:rPr>
              <a:t>Test</a:t>
            </a:r>
            <a:r>
              <a:rPr lang="he-IL" sz="1700" dirty="0">
                <a:solidFill>
                  <a:schemeClr val="tx1">
                    <a:lumMod val="75000"/>
                    <a:lumOff val="25000"/>
                  </a:schemeClr>
                </a:solidFill>
                <a:latin typeface="Calibri" panose="020F0502020204030204" pitchFamily="34" charset="0"/>
                <a:cs typeface="Calibri" panose="020F0502020204030204" pitchFamily="34" charset="0"/>
              </a:rPr>
              <a:t> ע"מ לוודא שההתחברות ל </a:t>
            </a:r>
            <a:r>
              <a:rPr lang="en-US" sz="1700" dirty="0">
                <a:solidFill>
                  <a:schemeClr val="tx1">
                    <a:lumMod val="75000"/>
                    <a:lumOff val="25000"/>
                  </a:schemeClr>
                </a:solidFill>
                <a:latin typeface="Calibri" panose="020F0502020204030204" pitchFamily="34" charset="0"/>
                <a:cs typeface="Calibri" panose="020F0502020204030204" pitchFamily="34" charset="0"/>
              </a:rPr>
              <a:t>cluster</a:t>
            </a:r>
            <a:r>
              <a:rPr lang="he-IL" sz="1700" dirty="0">
                <a:solidFill>
                  <a:schemeClr val="tx1">
                    <a:lumMod val="75000"/>
                    <a:lumOff val="25000"/>
                  </a:schemeClr>
                </a:solidFill>
                <a:latin typeface="Calibri" panose="020F0502020204030204" pitchFamily="34" charset="0"/>
                <a:cs typeface="Calibri" panose="020F0502020204030204" pitchFamily="34" charset="0"/>
              </a:rPr>
              <a:t> אכן הצליחה</a:t>
            </a:r>
          </a:p>
        </p:txBody>
      </p:sp>
      <p:sp>
        <p:nvSpPr>
          <p:cNvPr id="12" name="תיבת טקסט 11">
            <a:extLst>
              <a:ext uri="{FF2B5EF4-FFF2-40B4-BE49-F238E27FC236}">
                <a16:creationId xmlns:a16="http://schemas.microsoft.com/office/drawing/2014/main" id="{22959403-ABA4-4D03-8457-FA25E90BC81F}"/>
              </a:ext>
            </a:extLst>
          </p:cNvPr>
          <p:cNvSpPr txBox="1"/>
          <p:nvPr/>
        </p:nvSpPr>
        <p:spPr>
          <a:xfrm>
            <a:off x="3231472" y="6385299"/>
            <a:ext cx="7261934" cy="35394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ההמשך זהה להתחברות ל </a:t>
            </a:r>
            <a:r>
              <a:rPr lang="en-US" sz="1700" dirty="0">
                <a:solidFill>
                  <a:schemeClr val="tx1">
                    <a:lumMod val="75000"/>
                    <a:lumOff val="25000"/>
                  </a:schemeClr>
                </a:solidFill>
                <a:latin typeface="Calibri" panose="020F0502020204030204" pitchFamily="34" charset="0"/>
                <a:cs typeface="Calibri" panose="020F0502020204030204" pitchFamily="34" charset="0"/>
              </a:rPr>
              <a:t>database</a:t>
            </a:r>
            <a:r>
              <a:rPr lang="he-IL" sz="1700" dirty="0">
                <a:solidFill>
                  <a:schemeClr val="tx1">
                    <a:lumMod val="75000"/>
                    <a:lumOff val="25000"/>
                  </a:schemeClr>
                </a:solidFill>
                <a:latin typeface="Calibri" panose="020F0502020204030204" pitchFamily="34" charset="0"/>
                <a:cs typeface="Calibri" panose="020F0502020204030204" pitchFamily="34" charset="0"/>
              </a:rPr>
              <a:t> מקומי – </a:t>
            </a:r>
            <a:r>
              <a:rPr lang="en-US" sz="1700" dirty="0">
                <a:solidFill>
                  <a:schemeClr val="tx1">
                    <a:lumMod val="75000"/>
                    <a:lumOff val="25000"/>
                  </a:schemeClr>
                </a:solidFill>
                <a:latin typeface="Calibri" panose="020F0502020204030204" pitchFamily="34" charset="0"/>
                <a:cs typeface="Calibri" panose="020F0502020204030204" pitchFamily="34" charset="0"/>
              </a:rPr>
              <a:t>save</a:t>
            </a:r>
            <a:r>
              <a:rPr lang="he-IL" sz="1700" dirty="0">
                <a:solidFill>
                  <a:schemeClr val="tx1">
                    <a:lumMod val="75000"/>
                    <a:lumOff val="25000"/>
                  </a:schemeClr>
                </a:solidFill>
                <a:latin typeface="Calibri" panose="020F0502020204030204" pitchFamily="34" charset="0"/>
                <a:cs typeface="Calibri" panose="020F0502020204030204" pitchFamily="34" charset="0"/>
              </a:rPr>
              <a:t> ואח"כ </a:t>
            </a:r>
            <a:r>
              <a:rPr lang="en-US" sz="1700" dirty="0">
                <a:solidFill>
                  <a:schemeClr val="tx1">
                    <a:lumMod val="75000"/>
                    <a:lumOff val="25000"/>
                  </a:schemeClr>
                </a:solidFill>
                <a:latin typeface="Calibri" panose="020F0502020204030204" pitchFamily="34" charset="0"/>
                <a:cs typeface="Calibri" panose="020F0502020204030204" pitchFamily="34" charset="0"/>
              </a:rPr>
              <a:t>connect</a:t>
            </a:r>
            <a:endParaRPr lang="he-IL" sz="17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893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27027A-545C-4384-9E14-BC2EF9B5E657}"/>
              </a:ext>
            </a:extLst>
          </p:cNvPr>
          <p:cNvSpPr>
            <a:spLocks noGrp="1"/>
          </p:cNvSpPr>
          <p:nvPr>
            <p:ph type="title"/>
          </p:nvPr>
        </p:nvSpPr>
        <p:spPr/>
        <p:txBody>
          <a:bodyPr/>
          <a:lstStyle/>
          <a:p>
            <a:pPr algn="r"/>
            <a:r>
              <a:rPr lang="he-IL" dirty="0"/>
              <a:t>עבודה עם </a:t>
            </a:r>
            <a:r>
              <a:rPr lang="en-US" dirty="0"/>
              <a:t>robo3t</a:t>
            </a:r>
            <a:endParaRPr lang="he-IL" dirty="0"/>
          </a:p>
        </p:txBody>
      </p:sp>
      <p:sp>
        <p:nvSpPr>
          <p:cNvPr id="4" name="מציין מיקום של מספר שקופית 3">
            <a:extLst>
              <a:ext uri="{FF2B5EF4-FFF2-40B4-BE49-F238E27FC236}">
                <a16:creationId xmlns:a16="http://schemas.microsoft.com/office/drawing/2014/main" id="{F70A326A-DED0-4A64-AB89-D309C5C4CB9A}"/>
              </a:ext>
            </a:extLst>
          </p:cNvPr>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5" name="תמונה 4">
            <a:extLst>
              <a:ext uri="{FF2B5EF4-FFF2-40B4-BE49-F238E27FC236}">
                <a16:creationId xmlns:a16="http://schemas.microsoft.com/office/drawing/2014/main" id="{9D55A238-B5ED-48BA-9D34-52CC7B52CD72}"/>
              </a:ext>
            </a:extLst>
          </p:cNvPr>
          <p:cNvPicPr>
            <a:picLocks noChangeAspect="1"/>
          </p:cNvPicPr>
          <p:nvPr/>
        </p:nvPicPr>
        <p:blipFill>
          <a:blip r:embed="rId2"/>
          <a:stretch>
            <a:fillRect/>
          </a:stretch>
        </p:blipFill>
        <p:spPr>
          <a:xfrm>
            <a:off x="225132" y="2383292"/>
            <a:ext cx="1370982" cy="1880641"/>
          </a:xfrm>
          <a:prstGeom prst="rect">
            <a:avLst/>
          </a:prstGeom>
        </p:spPr>
      </p:pic>
      <p:pic>
        <p:nvPicPr>
          <p:cNvPr id="6" name="תמונה 5">
            <a:extLst>
              <a:ext uri="{FF2B5EF4-FFF2-40B4-BE49-F238E27FC236}">
                <a16:creationId xmlns:a16="http://schemas.microsoft.com/office/drawing/2014/main" id="{46896BC4-1C5E-4477-ABF6-F5363C500624}"/>
              </a:ext>
            </a:extLst>
          </p:cNvPr>
          <p:cNvPicPr>
            <a:picLocks noChangeAspect="1"/>
          </p:cNvPicPr>
          <p:nvPr/>
        </p:nvPicPr>
        <p:blipFill>
          <a:blip r:embed="rId3"/>
          <a:stretch>
            <a:fillRect/>
          </a:stretch>
        </p:blipFill>
        <p:spPr>
          <a:xfrm>
            <a:off x="5904337" y="4923410"/>
            <a:ext cx="4867302" cy="1380329"/>
          </a:xfrm>
          <a:prstGeom prst="rect">
            <a:avLst/>
          </a:prstGeom>
        </p:spPr>
      </p:pic>
      <p:pic>
        <p:nvPicPr>
          <p:cNvPr id="8" name="תמונה 7">
            <a:extLst>
              <a:ext uri="{FF2B5EF4-FFF2-40B4-BE49-F238E27FC236}">
                <a16:creationId xmlns:a16="http://schemas.microsoft.com/office/drawing/2014/main" id="{F85E4B1A-FB1B-4145-87BF-AC8E6AAE2FD8}"/>
              </a:ext>
            </a:extLst>
          </p:cNvPr>
          <p:cNvPicPr>
            <a:picLocks noChangeAspect="1"/>
          </p:cNvPicPr>
          <p:nvPr/>
        </p:nvPicPr>
        <p:blipFill>
          <a:blip r:embed="rId4"/>
          <a:stretch>
            <a:fillRect/>
          </a:stretch>
        </p:blipFill>
        <p:spPr>
          <a:xfrm>
            <a:off x="2515964" y="2359624"/>
            <a:ext cx="4539447" cy="2080195"/>
          </a:xfrm>
          <a:prstGeom prst="rect">
            <a:avLst/>
          </a:prstGeom>
        </p:spPr>
      </p:pic>
      <p:pic>
        <p:nvPicPr>
          <p:cNvPr id="9" name="תמונה 8">
            <a:extLst>
              <a:ext uri="{FF2B5EF4-FFF2-40B4-BE49-F238E27FC236}">
                <a16:creationId xmlns:a16="http://schemas.microsoft.com/office/drawing/2014/main" id="{3B9BFA7E-A9FB-42F4-99D8-2B56409A09CF}"/>
              </a:ext>
            </a:extLst>
          </p:cNvPr>
          <p:cNvPicPr>
            <a:picLocks noChangeAspect="1"/>
          </p:cNvPicPr>
          <p:nvPr/>
        </p:nvPicPr>
        <p:blipFill>
          <a:blip r:embed="rId5"/>
          <a:stretch>
            <a:fillRect/>
          </a:stretch>
        </p:blipFill>
        <p:spPr>
          <a:xfrm>
            <a:off x="400116" y="4966593"/>
            <a:ext cx="4867302" cy="1237219"/>
          </a:xfrm>
          <a:prstGeom prst="rect">
            <a:avLst/>
          </a:prstGeom>
        </p:spPr>
      </p:pic>
      <p:sp>
        <p:nvSpPr>
          <p:cNvPr id="10" name="תיבת טקסט 9">
            <a:extLst>
              <a:ext uri="{FF2B5EF4-FFF2-40B4-BE49-F238E27FC236}">
                <a16:creationId xmlns:a16="http://schemas.microsoft.com/office/drawing/2014/main" id="{310258AC-CA0C-4901-8F68-9201570DF302}"/>
              </a:ext>
            </a:extLst>
          </p:cNvPr>
          <p:cNvSpPr txBox="1"/>
          <p:nvPr/>
        </p:nvSpPr>
        <p:spPr>
          <a:xfrm>
            <a:off x="8229600" y="2485748"/>
            <a:ext cx="3098307" cy="113877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בלחיצה על </a:t>
            </a:r>
            <a:r>
              <a:rPr lang="en-US" sz="1700" dirty="0">
                <a:solidFill>
                  <a:schemeClr val="tx1">
                    <a:lumMod val="75000"/>
                    <a:lumOff val="25000"/>
                  </a:schemeClr>
                </a:solidFill>
                <a:latin typeface="Calibri" panose="020F0502020204030204" pitchFamily="34" charset="0"/>
                <a:cs typeface="Calibri" panose="020F0502020204030204" pitchFamily="34" charset="0"/>
              </a:rPr>
              <a:t>collection</a:t>
            </a:r>
            <a:r>
              <a:rPr lang="he-IL" sz="1700" dirty="0">
                <a:solidFill>
                  <a:schemeClr val="tx1">
                    <a:lumMod val="75000"/>
                    <a:lumOff val="25000"/>
                  </a:schemeClr>
                </a:solidFill>
                <a:latin typeface="Calibri" panose="020F0502020204030204" pitchFamily="34" charset="0"/>
                <a:cs typeface="Calibri" panose="020F0502020204030204" pitchFamily="34" charset="0"/>
              </a:rPr>
              <a:t> מסוים, ניתן יהיה לצפות בכל ה </a:t>
            </a:r>
            <a:r>
              <a:rPr lang="en-US" sz="1700" dirty="0">
                <a:solidFill>
                  <a:schemeClr val="tx1">
                    <a:lumMod val="75000"/>
                    <a:lumOff val="25000"/>
                  </a:schemeClr>
                </a:solidFill>
                <a:latin typeface="Calibri" panose="020F0502020204030204" pitchFamily="34" charset="0"/>
                <a:cs typeface="Calibri" panose="020F0502020204030204" pitchFamily="34" charset="0"/>
              </a:rPr>
              <a:t>documents</a:t>
            </a:r>
            <a:r>
              <a:rPr lang="he-IL" sz="1700" dirty="0">
                <a:solidFill>
                  <a:schemeClr val="tx1">
                    <a:lumMod val="75000"/>
                    <a:lumOff val="25000"/>
                  </a:schemeClr>
                </a:solidFill>
                <a:latin typeface="Calibri" panose="020F0502020204030204" pitchFamily="34" charset="0"/>
                <a:cs typeface="Calibri" panose="020F0502020204030204" pitchFamily="34" charset="0"/>
              </a:rPr>
              <a:t> של ה </a:t>
            </a:r>
            <a:r>
              <a:rPr lang="en-US" sz="1700" dirty="0">
                <a:solidFill>
                  <a:schemeClr val="tx1">
                    <a:lumMod val="75000"/>
                    <a:lumOff val="25000"/>
                  </a:schemeClr>
                </a:solidFill>
                <a:latin typeface="Calibri" panose="020F0502020204030204" pitchFamily="34" charset="0"/>
                <a:cs typeface="Calibri" panose="020F0502020204030204" pitchFamily="34" charset="0"/>
              </a:rPr>
              <a:t>collection</a:t>
            </a:r>
            <a:r>
              <a:rPr lang="he-IL" sz="1700" dirty="0">
                <a:solidFill>
                  <a:schemeClr val="tx1">
                    <a:lumMod val="75000"/>
                    <a:lumOff val="25000"/>
                  </a:schemeClr>
                </a:solidFill>
                <a:latin typeface="Calibri" panose="020F0502020204030204" pitchFamily="34" charset="0"/>
                <a:cs typeface="Calibri" panose="020F0502020204030204" pitchFamily="34" charset="0"/>
              </a:rPr>
              <a:t> – ישנן כמה צורות תצוגה – לפי נוחות המשתמש</a:t>
            </a:r>
          </a:p>
        </p:txBody>
      </p:sp>
    </p:spTree>
    <p:extLst>
      <p:ext uri="{BB962C8B-B14F-4D97-AF65-F5344CB8AC3E}">
        <p14:creationId xmlns:p14="http://schemas.microsoft.com/office/powerpoint/2010/main" val="3592538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56B520-D7AF-4DA9-A023-67F541BBFF29}"/>
              </a:ext>
            </a:extLst>
          </p:cNvPr>
          <p:cNvSpPr>
            <a:spLocks noGrp="1"/>
          </p:cNvSpPr>
          <p:nvPr>
            <p:ph type="title"/>
          </p:nvPr>
        </p:nvSpPr>
        <p:spPr/>
        <p:txBody>
          <a:bodyPr/>
          <a:lstStyle/>
          <a:p>
            <a:pPr algn="r"/>
            <a:r>
              <a:rPr lang="he-IL" dirty="0"/>
              <a:t>עבודה עם </a:t>
            </a:r>
            <a:r>
              <a:rPr lang="en-US" dirty="0"/>
              <a:t>robo3t</a:t>
            </a:r>
            <a:endParaRPr lang="he-IL" dirty="0"/>
          </a:p>
        </p:txBody>
      </p:sp>
      <p:sp>
        <p:nvSpPr>
          <p:cNvPr id="3" name="מציין מיקום תוכן 2">
            <a:extLst>
              <a:ext uri="{FF2B5EF4-FFF2-40B4-BE49-F238E27FC236}">
                <a16:creationId xmlns:a16="http://schemas.microsoft.com/office/drawing/2014/main" id="{F66196E4-B498-4C57-B2CC-3F7C09C9D5C3}"/>
              </a:ext>
            </a:extLst>
          </p:cNvPr>
          <p:cNvSpPr>
            <a:spLocks noGrp="1"/>
          </p:cNvSpPr>
          <p:nvPr>
            <p:ph idx="1"/>
          </p:nvPr>
        </p:nvSpPr>
        <p:spPr/>
        <p:txBody>
          <a:bodyPr/>
          <a:lstStyle/>
          <a:p>
            <a:pPr marL="0" indent="0">
              <a:buNone/>
            </a:pPr>
            <a:r>
              <a:rPr lang="he-IL" dirty="0"/>
              <a:t>מעל מקום הצגת ה </a:t>
            </a:r>
            <a:r>
              <a:rPr lang="en-US" dirty="0"/>
              <a:t>documents</a:t>
            </a:r>
            <a:r>
              <a:rPr lang="he-IL" dirty="0"/>
              <a:t> נמצא ה </a:t>
            </a:r>
            <a:r>
              <a:rPr lang="en-US" dirty="0"/>
              <a:t>shell</a:t>
            </a:r>
            <a:r>
              <a:rPr lang="he-IL" dirty="0"/>
              <a:t>, בו נוכל לראות איזה פונקציה בוצעה מאחורי הקלעים שגרמה להצגת המסמכים. כמו"כ נוכל לשנות את ה</a:t>
            </a:r>
            <a:r>
              <a:rPr lang="en-US" dirty="0"/>
              <a:t>query </a:t>
            </a:r>
            <a:r>
              <a:rPr lang="he-IL" dirty="0"/>
              <a:t> כרצוננו כדי לשלוף, לעדכן, למחוק ולהוסיף.</a:t>
            </a:r>
          </a:p>
        </p:txBody>
      </p:sp>
      <p:sp>
        <p:nvSpPr>
          <p:cNvPr id="4" name="מציין מיקום של מספר שקופית 3">
            <a:extLst>
              <a:ext uri="{FF2B5EF4-FFF2-40B4-BE49-F238E27FC236}">
                <a16:creationId xmlns:a16="http://schemas.microsoft.com/office/drawing/2014/main" id="{42A188DA-80FF-43C0-B938-5FDAAE813E21}"/>
              </a:ext>
            </a:extLst>
          </p:cNvPr>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5" name="תמונה 4">
            <a:extLst>
              <a:ext uri="{FF2B5EF4-FFF2-40B4-BE49-F238E27FC236}">
                <a16:creationId xmlns:a16="http://schemas.microsoft.com/office/drawing/2014/main" id="{1CD09F31-1BF4-4685-8B8A-F80FB5395E82}"/>
              </a:ext>
            </a:extLst>
          </p:cNvPr>
          <p:cNvPicPr>
            <a:picLocks noChangeAspect="1"/>
          </p:cNvPicPr>
          <p:nvPr/>
        </p:nvPicPr>
        <p:blipFill>
          <a:blip r:embed="rId2"/>
          <a:stretch>
            <a:fillRect/>
          </a:stretch>
        </p:blipFill>
        <p:spPr>
          <a:xfrm>
            <a:off x="633832" y="3860538"/>
            <a:ext cx="3793345" cy="1395043"/>
          </a:xfrm>
          <a:prstGeom prst="rect">
            <a:avLst/>
          </a:prstGeom>
        </p:spPr>
      </p:pic>
      <p:pic>
        <p:nvPicPr>
          <p:cNvPr id="6" name="תמונה 5">
            <a:extLst>
              <a:ext uri="{FF2B5EF4-FFF2-40B4-BE49-F238E27FC236}">
                <a16:creationId xmlns:a16="http://schemas.microsoft.com/office/drawing/2014/main" id="{3E8226B5-C315-4BD0-9C1F-656E2AD5F263}"/>
              </a:ext>
            </a:extLst>
          </p:cNvPr>
          <p:cNvPicPr>
            <a:picLocks noChangeAspect="1"/>
          </p:cNvPicPr>
          <p:nvPr/>
        </p:nvPicPr>
        <p:blipFill>
          <a:blip r:embed="rId3"/>
          <a:stretch>
            <a:fillRect/>
          </a:stretch>
        </p:blipFill>
        <p:spPr>
          <a:xfrm>
            <a:off x="4948299" y="3950679"/>
            <a:ext cx="5938282" cy="1214759"/>
          </a:xfrm>
          <a:prstGeom prst="rect">
            <a:avLst/>
          </a:prstGeom>
        </p:spPr>
      </p:pic>
    </p:spTree>
    <p:extLst>
      <p:ext uri="{BB962C8B-B14F-4D97-AF65-F5344CB8AC3E}">
        <p14:creationId xmlns:p14="http://schemas.microsoft.com/office/powerpoint/2010/main" val="114656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08ECDA-3E7C-45D4-8F99-27110EFA9C3D}"/>
              </a:ext>
            </a:extLst>
          </p:cNvPr>
          <p:cNvSpPr>
            <a:spLocks noGrp="1"/>
          </p:cNvSpPr>
          <p:nvPr>
            <p:ph type="title"/>
          </p:nvPr>
        </p:nvSpPr>
        <p:spPr/>
        <p:txBody>
          <a:bodyPr/>
          <a:lstStyle/>
          <a:p>
            <a:pPr algn="r"/>
            <a:r>
              <a:rPr lang="en-US" dirty="0"/>
              <a:t>Big Data –</a:t>
            </a:r>
            <a:br>
              <a:rPr lang="en-US" dirty="0"/>
            </a:br>
            <a:r>
              <a:rPr lang="he-IL" dirty="0"/>
              <a:t>שלושת ה </a:t>
            </a:r>
            <a:r>
              <a:rPr lang="en-US" dirty="0"/>
              <a:t>Vs</a:t>
            </a:r>
            <a:endParaRPr lang="he-IL" dirty="0"/>
          </a:p>
        </p:txBody>
      </p:sp>
      <p:sp>
        <p:nvSpPr>
          <p:cNvPr id="3" name="מציין מיקום תוכן 2">
            <a:extLst>
              <a:ext uri="{FF2B5EF4-FFF2-40B4-BE49-F238E27FC236}">
                <a16:creationId xmlns:a16="http://schemas.microsoft.com/office/drawing/2014/main" id="{D2D239CB-9DA3-4CB7-8DEC-0DB59D3923C9}"/>
              </a:ext>
            </a:extLst>
          </p:cNvPr>
          <p:cNvSpPr>
            <a:spLocks noGrp="1"/>
          </p:cNvSpPr>
          <p:nvPr>
            <p:ph idx="1"/>
          </p:nvPr>
        </p:nvSpPr>
        <p:spPr/>
        <p:txBody>
          <a:bodyPr>
            <a:normAutofit fontScale="85000" lnSpcReduction="20000"/>
          </a:bodyPr>
          <a:lstStyle/>
          <a:p>
            <a:pPr marL="0" indent="0">
              <a:buNone/>
            </a:pPr>
            <a:r>
              <a:rPr lang="he-IL" dirty="0">
                <a:latin typeface="Calibri" panose="020F0502020204030204" pitchFamily="34" charset="0"/>
                <a:cs typeface="Calibri" panose="020F0502020204030204" pitchFamily="34" charset="0"/>
              </a:rPr>
              <a:t>נתוני עתק - נתונים מאוד מגוונים, המגיעים בהיקפים הולכים וגדלים ובמהירות גבוהה מאוד – אלה הם שלושת המאפיינים המגדירים מה נחשב ל </a:t>
            </a:r>
            <a:r>
              <a:rPr lang="en-US" dirty="0">
                <a:latin typeface="Calibri" panose="020F0502020204030204" pitchFamily="34" charset="0"/>
                <a:cs typeface="Calibri" panose="020F0502020204030204" pitchFamily="34" charset="0"/>
              </a:rPr>
              <a:t>Big data</a:t>
            </a:r>
            <a:r>
              <a:rPr lang="he-IL" dirty="0">
                <a:latin typeface="Calibri" panose="020F0502020204030204" pitchFamily="34" charset="0"/>
                <a:cs typeface="Calibri" panose="020F0502020204030204" pitchFamily="34" charset="0"/>
              </a:rPr>
              <a:t>.</a:t>
            </a:r>
          </a:p>
          <a:p>
            <a:pPr marL="0" indent="0">
              <a:buNone/>
            </a:pPr>
            <a:r>
              <a:rPr lang="he-IL" dirty="0">
                <a:latin typeface="Calibri" panose="020F0502020204030204" pitchFamily="34" charset="0"/>
                <a:cs typeface="Calibri" panose="020F0502020204030204" pitchFamily="34" charset="0"/>
              </a:rPr>
              <a:t>פרוט:</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Volume</a:t>
            </a:r>
            <a:r>
              <a:rPr lang="he-IL" dirty="0">
                <a:latin typeface="Calibri" panose="020F0502020204030204" pitchFamily="34" charset="0"/>
                <a:cs typeface="Calibri" panose="020F0502020204030204" pitchFamily="34" charset="0"/>
              </a:rPr>
              <a:t> – </a:t>
            </a:r>
            <a:r>
              <a:rPr lang="he-IL" b="1" dirty="0">
                <a:latin typeface="Calibri" panose="020F0502020204030204" pitchFamily="34" charset="0"/>
                <a:cs typeface="Calibri" panose="020F0502020204030204" pitchFamily="34" charset="0"/>
              </a:rPr>
              <a:t>כמות הנתונים</a:t>
            </a:r>
            <a:r>
              <a:rPr lang="he-IL" dirty="0">
                <a:latin typeface="Calibri" panose="020F0502020204030204" pitchFamily="34" charset="0"/>
                <a:cs typeface="Calibri" panose="020F0502020204030204" pitchFamily="34" charset="0"/>
              </a:rPr>
              <a:t>. בעולם הביג דאטה יהיה על הארגון לעבד כמויות גדולות של נתונים בצפיפות נמוכה, אלה הם נתונים בלתי מובנים </a:t>
            </a:r>
            <a:r>
              <a:rPr lang="en-US" dirty="0">
                <a:latin typeface="Calibri" panose="020F0502020204030204" pitchFamily="34" charset="0"/>
                <a:cs typeface="Calibri" panose="020F0502020204030204" pitchFamily="34" charset="0"/>
              </a:rPr>
              <a:t>(unstructured)</a:t>
            </a:r>
            <a:r>
              <a:rPr lang="he-IL" dirty="0">
                <a:latin typeface="Calibri" panose="020F0502020204030204" pitchFamily="34" charset="0"/>
                <a:cs typeface="Calibri" panose="020F0502020204030204" pitchFamily="34" charset="0"/>
              </a:rPr>
              <a:t>. זה יכול להיות נתונים של ערך לא ידוע כגון זרימת קליקים בדף אינטרנט או באפליקציה לנייד, או חיישנים. עבור ארגונים מסוימים, זה יכול להיות עשרות טרה של נתונים. עבור אחרים, זה עשוי להיות מאות </a:t>
            </a:r>
            <a:r>
              <a:rPr lang="en-US" dirty="0">
                <a:latin typeface="Calibri" panose="020F0502020204030204" pitchFamily="34" charset="0"/>
                <a:cs typeface="Calibri" panose="020F0502020204030204" pitchFamily="34" charset="0"/>
              </a:rPr>
              <a:t>petabytes</a:t>
            </a:r>
            <a:r>
              <a:rPr lang="he-IL"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Velocity</a:t>
            </a:r>
            <a:r>
              <a:rPr lang="he-IL" dirty="0">
                <a:latin typeface="Calibri" panose="020F0502020204030204" pitchFamily="34" charset="0"/>
                <a:cs typeface="Calibri" panose="020F0502020204030204" pitchFamily="34" charset="0"/>
              </a:rPr>
              <a:t> – </a:t>
            </a:r>
            <a:r>
              <a:rPr lang="he-IL" b="1" dirty="0">
                <a:latin typeface="Calibri" panose="020F0502020204030204" pitchFamily="34" charset="0"/>
                <a:cs typeface="Calibri" panose="020F0502020204030204" pitchFamily="34" charset="0"/>
              </a:rPr>
              <a:t>המהירות בה הנתונים מתקבלים</a:t>
            </a:r>
            <a:r>
              <a:rPr lang="he-IL" dirty="0">
                <a:latin typeface="Calibri" panose="020F0502020204030204" pitchFamily="34" charset="0"/>
                <a:cs typeface="Calibri" panose="020F0502020204030204" pitchFamily="34" charset="0"/>
              </a:rPr>
              <a:t>. בדרך כלל, במהירות הגבוהה ביותר הדאטה זורם ישירות לתוך הזיכרון. לדוגמא, במוצרים חכמים המאפיינים חברות אינטרנט הפועלות מידית ובזמן אמת או כמעט בזמן אמת. בעבודה עם נתונים קצב כניסת הדאטה לארגון הוא קריטי ודורש תגובה בזמן אמת.</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Variety</a:t>
            </a:r>
            <a:r>
              <a:rPr lang="he-IL" dirty="0">
                <a:latin typeface="Calibri" panose="020F0502020204030204" pitchFamily="34" charset="0"/>
                <a:cs typeface="Calibri" panose="020F0502020204030204" pitchFamily="34" charset="0"/>
              </a:rPr>
              <a:t> - </a:t>
            </a:r>
            <a:r>
              <a:rPr lang="he-IL" b="1" dirty="0">
                <a:latin typeface="Calibri" panose="020F0502020204030204" pitchFamily="34" charset="0"/>
                <a:cs typeface="Calibri" panose="020F0502020204030204" pitchFamily="34" charset="0"/>
              </a:rPr>
              <a:t>מגוון הנתונים</a:t>
            </a:r>
            <a:r>
              <a:rPr lang="he-IL" dirty="0">
                <a:latin typeface="Calibri" panose="020F0502020204030204" pitchFamily="34" charset="0"/>
                <a:cs typeface="Calibri" panose="020F0502020204030204" pitchFamily="34" charset="0"/>
              </a:rPr>
              <a:t>. מתייחס לסוגים השונים של הנתונים הזמינים. סוגי הנתונים המסורתיים היו מובנים וניתנים לארגון בצורה מסודרת במסדי נתונים יחסיים (</a:t>
            </a:r>
            <a:r>
              <a:rPr lang="he-IL" dirty="0" err="1">
                <a:latin typeface="Calibri" panose="020F0502020204030204" pitchFamily="34" charset="0"/>
                <a:cs typeface="Calibri" panose="020F0502020204030204" pitchFamily="34" charset="0"/>
              </a:rPr>
              <a:t>רלציוניים</a:t>
            </a:r>
            <a:r>
              <a:rPr lang="he-IL" dirty="0">
                <a:latin typeface="Calibri" panose="020F0502020204030204" pitchFamily="34" charset="0"/>
                <a:cs typeface="Calibri" panose="020F0502020204030204" pitchFamily="34" charset="0"/>
              </a:rPr>
              <a:t>). עם הכניסה לעולם הביג דאטה, מגיעים הנתונים בסוגים חדשים ובלתי מובנים. סוגי נתונים לא מובנים כגון טקסטים, אודיו ווידאו ואחרים דורשים עיבוד מוקדם נוסף כדי להפיק מהם משמעות ותמיכה במטא נתונים.</a:t>
            </a:r>
          </a:p>
        </p:txBody>
      </p:sp>
      <p:sp>
        <p:nvSpPr>
          <p:cNvPr id="4" name="מציין מיקום של מספר שקופית 3">
            <a:extLst>
              <a:ext uri="{FF2B5EF4-FFF2-40B4-BE49-F238E27FC236}">
                <a16:creationId xmlns:a16="http://schemas.microsoft.com/office/drawing/2014/main" id="{85BEC6CB-F701-41EE-AFBF-ECC5F09ED8D1}"/>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תמונה 6">
            <a:extLst>
              <a:ext uri="{FF2B5EF4-FFF2-40B4-BE49-F238E27FC236}">
                <a16:creationId xmlns:a16="http://schemas.microsoft.com/office/drawing/2014/main" id="{01C48FC7-7849-48D9-BEF6-0455734A25B3}"/>
              </a:ext>
            </a:extLst>
          </p:cNvPr>
          <p:cNvPicPr>
            <a:picLocks noChangeAspect="1"/>
          </p:cNvPicPr>
          <p:nvPr/>
        </p:nvPicPr>
        <p:blipFill>
          <a:blip r:embed="rId2"/>
          <a:stretch>
            <a:fillRect/>
          </a:stretch>
        </p:blipFill>
        <p:spPr>
          <a:xfrm>
            <a:off x="272248" y="5471866"/>
            <a:ext cx="1198333" cy="1129265"/>
          </a:xfrm>
          <a:prstGeom prst="rect">
            <a:avLst/>
          </a:prstGeom>
        </p:spPr>
      </p:pic>
    </p:spTree>
    <p:extLst>
      <p:ext uri="{BB962C8B-B14F-4D97-AF65-F5344CB8AC3E}">
        <p14:creationId xmlns:p14="http://schemas.microsoft.com/office/powerpoint/2010/main" val="4268548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DC32C7-F21C-4330-AD49-1C5E1593AA3F}"/>
              </a:ext>
            </a:extLst>
          </p:cNvPr>
          <p:cNvSpPr>
            <a:spLocks noGrp="1"/>
          </p:cNvSpPr>
          <p:nvPr>
            <p:ph type="title"/>
          </p:nvPr>
        </p:nvSpPr>
        <p:spPr/>
        <p:txBody>
          <a:bodyPr/>
          <a:lstStyle/>
          <a:p>
            <a:pPr algn="r"/>
            <a:r>
              <a:rPr lang="he-IL" dirty="0"/>
              <a:t>עבודה עם </a:t>
            </a:r>
            <a:r>
              <a:rPr lang="en-US" dirty="0"/>
              <a:t>robo3t</a:t>
            </a:r>
            <a:endParaRPr lang="he-IL" dirty="0"/>
          </a:p>
        </p:txBody>
      </p:sp>
      <p:sp>
        <p:nvSpPr>
          <p:cNvPr id="4" name="מציין מיקום של מספר שקופית 3">
            <a:extLst>
              <a:ext uri="{FF2B5EF4-FFF2-40B4-BE49-F238E27FC236}">
                <a16:creationId xmlns:a16="http://schemas.microsoft.com/office/drawing/2014/main" id="{59864DBE-BEFB-4D5A-8251-23E52E2982B4}"/>
              </a:ext>
            </a:extLst>
          </p:cNvPr>
          <p:cNvSpPr>
            <a:spLocks noGrp="1"/>
          </p:cNvSpPr>
          <p:nvPr>
            <p:ph type="sldNum" sz="quarter" idx="12"/>
          </p:nvPr>
        </p:nvSpPr>
        <p:spPr/>
        <p:txBody>
          <a:bodyPr/>
          <a:lstStyle/>
          <a:p>
            <a:fld id="{D57F1E4F-1CFF-5643-939E-217C01CDF565}" type="slidenum">
              <a:rPr lang="en-US" smtClean="0"/>
              <a:pPr/>
              <a:t>70</a:t>
            </a:fld>
            <a:endParaRPr lang="en-US" dirty="0"/>
          </a:p>
        </p:txBody>
      </p:sp>
      <p:pic>
        <p:nvPicPr>
          <p:cNvPr id="5" name="תמונה 4">
            <a:extLst>
              <a:ext uri="{FF2B5EF4-FFF2-40B4-BE49-F238E27FC236}">
                <a16:creationId xmlns:a16="http://schemas.microsoft.com/office/drawing/2014/main" id="{F38E1A02-3308-4E43-BD6D-13023DDF05DD}"/>
              </a:ext>
            </a:extLst>
          </p:cNvPr>
          <p:cNvPicPr>
            <a:picLocks noChangeAspect="1"/>
          </p:cNvPicPr>
          <p:nvPr/>
        </p:nvPicPr>
        <p:blipFill>
          <a:blip r:embed="rId2"/>
          <a:stretch>
            <a:fillRect/>
          </a:stretch>
        </p:blipFill>
        <p:spPr>
          <a:xfrm>
            <a:off x="3990420" y="3306718"/>
            <a:ext cx="6703796" cy="929724"/>
          </a:xfrm>
          <a:prstGeom prst="rect">
            <a:avLst/>
          </a:prstGeom>
        </p:spPr>
      </p:pic>
      <p:pic>
        <p:nvPicPr>
          <p:cNvPr id="6" name="תמונה 5">
            <a:extLst>
              <a:ext uri="{FF2B5EF4-FFF2-40B4-BE49-F238E27FC236}">
                <a16:creationId xmlns:a16="http://schemas.microsoft.com/office/drawing/2014/main" id="{7A45FD11-6E68-4FE7-B51F-43F4A89959D4}"/>
              </a:ext>
            </a:extLst>
          </p:cNvPr>
          <p:cNvPicPr>
            <a:picLocks noChangeAspect="1"/>
          </p:cNvPicPr>
          <p:nvPr/>
        </p:nvPicPr>
        <p:blipFill>
          <a:blip r:embed="rId3"/>
          <a:stretch>
            <a:fillRect/>
          </a:stretch>
        </p:blipFill>
        <p:spPr>
          <a:xfrm>
            <a:off x="3912996" y="5064576"/>
            <a:ext cx="6781219" cy="990115"/>
          </a:xfrm>
          <a:prstGeom prst="rect">
            <a:avLst/>
          </a:prstGeom>
        </p:spPr>
      </p:pic>
      <p:sp>
        <p:nvSpPr>
          <p:cNvPr id="7" name="תיבת טקסט 6">
            <a:extLst>
              <a:ext uri="{FF2B5EF4-FFF2-40B4-BE49-F238E27FC236}">
                <a16:creationId xmlns:a16="http://schemas.microsoft.com/office/drawing/2014/main" id="{D421EC86-B002-4ADC-89CB-63BCCBA39D34}"/>
              </a:ext>
            </a:extLst>
          </p:cNvPr>
          <p:cNvSpPr txBox="1"/>
          <p:nvPr/>
        </p:nvSpPr>
        <p:spPr>
          <a:xfrm>
            <a:off x="2302342" y="2429555"/>
            <a:ext cx="8469297" cy="87716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שמירת הפקודות שכתבתנו ב </a:t>
            </a:r>
            <a:r>
              <a:rPr lang="en-US" sz="1700" dirty="0">
                <a:solidFill>
                  <a:schemeClr val="tx1">
                    <a:lumMod val="75000"/>
                    <a:lumOff val="25000"/>
                  </a:schemeClr>
                </a:solidFill>
                <a:latin typeface="Calibri" panose="020F0502020204030204" pitchFamily="34" charset="0"/>
                <a:cs typeface="Calibri" panose="020F0502020204030204" pitchFamily="34" charset="0"/>
              </a:rPr>
              <a:t>shell</a:t>
            </a:r>
            <a:r>
              <a:rPr lang="he-IL" sz="1700" dirty="0">
                <a:solidFill>
                  <a:schemeClr val="tx1">
                    <a:lumMod val="75000"/>
                    <a:lumOff val="25000"/>
                  </a:schemeClr>
                </a:solidFill>
                <a:latin typeface="Calibri" panose="020F0502020204030204" pitchFamily="34" charset="0"/>
                <a:cs typeface="Calibri" panose="020F0502020204030204" pitchFamily="34" charset="0"/>
              </a:rPr>
              <a:t> לתוך קובץ (במידה וכבר שמרנו פקודות מסוימות, ה </a:t>
            </a:r>
            <a:r>
              <a:rPr lang="en-US" sz="1700" dirty="0">
                <a:solidFill>
                  <a:schemeClr val="tx1">
                    <a:lumMod val="75000"/>
                    <a:lumOff val="25000"/>
                  </a:schemeClr>
                </a:solidFill>
                <a:latin typeface="Calibri" panose="020F0502020204030204" pitchFamily="34" charset="0"/>
                <a:cs typeface="Calibri" panose="020F0502020204030204" pitchFamily="34" charset="0"/>
              </a:rPr>
              <a:t>mongo</a:t>
            </a:r>
            <a:r>
              <a:rPr lang="he-IL" sz="1700" dirty="0">
                <a:solidFill>
                  <a:schemeClr val="tx1">
                    <a:lumMod val="75000"/>
                    <a:lumOff val="25000"/>
                  </a:schemeClr>
                </a:solidFill>
                <a:latin typeface="Calibri" panose="020F0502020204030204" pitchFamily="34" charset="0"/>
                <a:cs typeface="Calibri" panose="020F0502020204030204" pitchFamily="34" charset="0"/>
              </a:rPr>
              <a:t> ישמור את הפקודות החדשות במקום השמירה הקודם, וידרוס את מה שהיה שם קודם, אם נרצה לשמור במיקום אחר נשתמש ב </a:t>
            </a:r>
            <a:r>
              <a:rPr lang="en-US" sz="1700" dirty="0">
                <a:solidFill>
                  <a:schemeClr val="tx1">
                    <a:lumMod val="75000"/>
                    <a:lumOff val="25000"/>
                  </a:schemeClr>
                </a:solidFill>
                <a:latin typeface="Calibri" panose="020F0502020204030204" pitchFamily="34" charset="0"/>
                <a:cs typeface="Calibri" panose="020F0502020204030204" pitchFamily="34" charset="0"/>
              </a:rPr>
              <a:t>file-&gt;save as</a:t>
            </a:r>
            <a:r>
              <a:rPr lang="he-IL" sz="1700" dirty="0">
                <a:solidFill>
                  <a:schemeClr val="tx1">
                    <a:lumMod val="75000"/>
                    <a:lumOff val="25000"/>
                  </a:schemeClr>
                </a:solidFill>
                <a:latin typeface="Calibri" panose="020F0502020204030204" pitchFamily="34" charset="0"/>
                <a:cs typeface="Calibri" panose="020F0502020204030204" pitchFamily="34" charset="0"/>
              </a:rPr>
              <a:t> )</a:t>
            </a:r>
          </a:p>
        </p:txBody>
      </p:sp>
      <p:sp>
        <p:nvSpPr>
          <p:cNvPr id="8" name="תיבת טקסט 7">
            <a:extLst>
              <a:ext uri="{FF2B5EF4-FFF2-40B4-BE49-F238E27FC236}">
                <a16:creationId xmlns:a16="http://schemas.microsoft.com/office/drawing/2014/main" id="{18CCCD2F-0F5C-4041-8399-1C90DF81F0A9}"/>
              </a:ext>
            </a:extLst>
          </p:cNvPr>
          <p:cNvSpPr txBox="1"/>
          <p:nvPr/>
        </p:nvSpPr>
        <p:spPr>
          <a:xfrm>
            <a:off x="4634144" y="4518734"/>
            <a:ext cx="6060072" cy="35394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טעינת פקודות מקובץ חיצוני ל </a:t>
            </a:r>
            <a:r>
              <a:rPr lang="en-US" sz="1700" dirty="0">
                <a:solidFill>
                  <a:schemeClr val="tx1">
                    <a:lumMod val="75000"/>
                    <a:lumOff val="25000"/>
                  </a:schemeClr>
                </a:solidFill>
                <a:latin typeface="Calibri" panose="020F0502020204030204" pitchFamily="34" charset="0"/>
                <a:cs typeface="Calibri" panose="020F0502020204030204" pitchFamily="34" charset="0"/>
              </a:rPr>
              <a:t>shell</a:t>
            </a:r>
            <a:endParaRPr lang="he-IL" sz="17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7001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FB2129-04FD-4079-B2A6-4422A548AD52}"/>
              </a:ext>
            </a:extLst>
          </p:cNvPr>
          <p:cNvSpPr>
            <a:spLocks noGrp="1"/>
          </p:cNvSpPr>
          <p:nvPr>
            <p:ph type="title"/>
          </p:nvPr>
        </p:nvSpPr>
        <p:spPr/>
        <p:txBody>
          <a:bodyPr/>
          <a:lstStyle/>
          <a:p>
            <a:r>
              <a:rPr lang="en-US" dirty="0"/>
              <a:t>Write concern</a:t>
            </a:r>
            <a:r>
              <a:rPr lang="he-IL" dirty="0"/>
              <a:t> </a:t>
            </a:r>
          </a:p>
        </p:txBody>
      </p:sp>
      <p:sp>
        <p:nvSpPr>
          <p:cNvPr id="3" name="מציין מיקום תוכן 2">
            <a:extLst>
              <a:ext uri="{FF2B5EF4-FFF2-40B4-BE49-F238E27FC236}">
                <a16:creationId xmlns:a16="http://schemas.microsoft.com/office/drawing/2014/main" id="{6658A1DB-9E46-482A-BB51-7DC3A78FBFC4}"/>
              </a:ext>
            </a:extLst>
          </p:cNvPr>
          <p:cNvSpPr>
            <a:spLocks noGrp="1"/>
          </p:cNvSpPr>
          <p:nvPr>
            <p:ph idx="1"/>
          </p:nvPr>
        </p:nvSpPr>
        <p:spPr/>
        <p:txBody>
          <a:bodyPr>
            <a:normAutofit fontScale="92500" lnSpcReduction="20000"/>
          </a:bodyPr>
          <a:lstStyle/>
          <a:p>
            <a:pPr marL="0" indent="0">
              <a:buNone/>
            </a:pPr>
            <a:r>
              <a:rPr lang="en-US" dirty="0">
                <a:latin typeface="Calibri" panose="020F0502020204030204" pitchFamily="34" charset="0"/>
                <a:cs typeface="Calibri" panose="020F0502020204030204" pitchFamily="34" charset="0"/>
              </a:rPr>
              <a:t>Write concern</a:t>
            </a:r>
            <a:r>
              <a:rPr lang="he-IL" dirty="0">
                <a:latin typeface="Calibri" panose="020F0502020204030204" pitchFamily="34" charset="0"/>
                <a:cs typeface="Calibri" panose="020F0502020204030204" pitchFamily="34" charset="0"/>
              </a:rPr>
              <a:t> מתאר את רמת ה </a:t>
            </a:r>
            <a:r>
              <a:rPr lang="en-US" dirty="0">
                <a:latin typeface="Calibri" panose="020F0502020204030204" pitchFamily="34" charset="0"/>
                <a:cs typeface="Calibri" panose="020F0502020204030204" pitchFamily="34" charset="0"/>
              </a:rPr>
              <a:t>acknowledge</a:t>
            </a:r>
            <a:r>
              <a:rPr lang="he-IL" dirty="0">
                <a:latin typeface="Calibri" panose="020F0502020204030204" pitchFamily="34" charset="0"/>
                <a:cs typeface="Calibri" panose="020F0502020204030204" pitchFamily="34" charset="0"/>
              </a:rPr>
              <a:t> המבוקשת מ </a:t>
            </a:r>
            <a:r>
              <a:rPr lang="en-US" dirty="0">
                <a:latin typeface="Calibri" panose="020F0502020204030204" pitchFamily="34" charset="0"/>
                <a:cs typeface="Calibri" panose="020F0502020204030204" pitchFamily="34" charset="0"/>
              </a:rPr>
              <a:t>mongo </a:t>
            </a:r>
            <a:r>
              <a:rPr lang="en-US" dirty="0" err="1">
                <a:latin typeface="Calibri" panose="020F0502020204030204" pitchFamily="34" charset="0"/>
                <a:cs typeface="Calibri" panose="020F0502020204030204" pitchFamily="34" charset="0"/>
              </a:rPr>
              <a:t>db</a:t>
            </a:r>
            <a:r>
              <a:rPr lang="he-IL" dirty="0">
                <a:latin typeface="Calibri" panose="020F0502020204030204" pitchFamily="34" charset="0"/>
                <a:cs typeface="Calibri" panose="020F0502020204030204" pitchFamily="34" charset="0"/>
              </a:rPr>
              <a:t> עבור פעולות של כתיבה / עדכון.</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רמת ה </a:t>
            </a:r>
            <a:r>
              <a:rPr lang="en-US" dirty="0">
                <a:latin typeface="Calibri" panose="020F0502020204030204" pitchFamily="34" charset="0"/>
                <a:cs typeface="Calibri" panose="020F0502020204030204" pitchFamily="34" charset="0"/>
              </a:rPr>
              <a:t>acknowledge</a:t>
            </a:r>
            <a:r>
              <a:rPr lang="he-IL" dirty="0">
                <a:latin typeface="Calibri" panose="020F0502020204030204" pitchFamily="34" charset="0"/>
                <a:cs typeface="Calibri" panose="020F0502020204030204" pitchFamily="34" charset="0"/>
              </a:rPr>
              <a:t> היא הידיעה האם הנתונים במסד הנתונים התעדכנו בשלמות ובהצלחה.</a:t>
            </a:r>
          </a:p>
          <a:p>
            <a:pPr marL="0" indent="0">
              <a:buNone/>
            </a:pPr>
            <a:r>
              <a:rPr lang="he-IL" dirty="0">
                <a:latin typeface="Calibri" panose="020F0502020204030204" pitchFamily="34" charset="0"/>
                <a:cs typeface="Calibri" panose="020F0502020204030204" pitchFamily="34" charset="0"/>
              </a:rPr>
              <a:t>קיימות מספר דרגות לרמת ה </a:t>
            </a:r>
            <a:r>
              <a:rPr lang="en-US" dirty="0">
                <a:latin typeface="Calibri" panose="020F0502020204030204" pitchFamily="34" charset="0"/>
                <a:cs typeface="Calibri" panose="020F0502020204030204" pitchFamily="34" charset="0"/>
              </a:rPr>
              <a:t>acknowledge</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W:1</a:t>
            </a:r>
            <a:r>
              <a:rPr lang="he-IL"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Ack from primary</a:t>
            </a:r>
            <a:r>
              <a:rPr lang="he-IL" dirty="0">
                <a:latin typeface="Calibri" panose="020F0502020204030204" pitchFamily="34" charset="0"/>
                <a:cs typeface="Calibri" panose="020F0502020204030204" pitchFamily="34" charset="0"/>
              </a:rPr>
              <a:t> – קבלת אישור שהנתונים התעדכנו כראוי בשרת הראשי</a:t>
            </a:r>
          </a:p>
          <a:p>
            <a:pPr marL="0" indent="0">
              <a:buNone/>
            </a:pPr>
            <a:r>
              <a:rPr lang="en-US" dirty="0">
                <a:latin typeface="Calibri" panose="020F0502020204030204" pitchFamily="34" charset="0"/>
                <a:cs typeface="Calibri" panose="020F0502020204030204" pitchFamily="34" charset="0"/>
              </a:rPr>
              <a:t>W:0</a:t>
            </a:r>
            <a:r>
              <a:rPr lang="he-IL"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No Ack</a:t>
            </a:r>
            <a:r>
              <a:rPr lang="he-IL" dirty="0">
                <a:latin typeface="Calibri" panose="020F0502020204030204" pitchFamily="34" charset="0"/>
                <a:cs typeface="Calibri" panose="020F0502020204030204" pitchFamily="34" charset="0"/>
              </a:rPr>
              <a:t> – לא מחכים לשום אישור (נשתמש בזה כאשר אנחנו צריכים </a:t>
            </a:r>
            <a:r>
              <a:rPr lang="en-US" dirty="0">
                <a:latin typeface="Calibri" panose="020F0502020204030204" pitchFamily="34" charset="0"/>
                <a:cs typeface="Calibri" panose="020F0502020204030204" pitchFamily="34" charset="0"/>
              </a:rPr>
              <a:t>high performance</a:t>
            </a:r>
            <a:r>
              <a:rPr lang="he-IL" dirty="0">
                <a:latin typeface="Calibri" panose="020F0502020204030204" pitchFamily="34" charset="0"/>
                <a:cs typeface="Calibri" panose="020F0502020204030204" pitchFamily="34" charset="0"/>
              </a:rPr>
              <a:t>), ברגע ששלחנו פקודה אנחנו מניחים שהיא הצליחה.</a:t>
            </a:r>
          </a:p>
          <a:p>
            <a:pPr marL="0" indent="0">
              <a:buNone/>
            </a:pPr>
            <a:r>
              <a:rPr lang="en-US" dirty="0">
                <a:latin typeface="Calibri" panose="020F0502020204030204" pitchFamily="34" charset="0"/>
                <a:cs typeface="Calibri" panose="020F0502020204030204" pitchFamily="34" charset="0"/>
              </a:rPr>
              <a:t>W</a:t>
            </a:r>
            <a:r>
              <a:rPr lang="en-US" dirty="0">
                <a:latin typeface="Calibri" panose="020F0502020204030204" pitchFamily="34" charset="0"/>
                <a:cs typeface="Calibri" panose="020F0502020204030204" pitchFamily="34" charset="0"/>
                <a:sym typeface="Wingdings" panose="05000000000000000000" pitchFamily="2" charset="2"/>
              </a:rPr>
              <a:t>: (N) – Primary +(n-1) Secondary</a:t>
            </a:r>
            <a:r>
              <a:rPr lang="he-IL" dirty="0">
                <a:latin typeface="Calibri" panose="020F0502020204030204" pitchFamily="34" charset="0"/>
                <a:cs typeface="Calibri" panose="020F0502020204030204" pitchFamily="34" charset="0"/>
                <a:sym typeface="Wingdings" panose="05000000000000000000" pitchFamily="2" charset="2"/>
              </a:rPr>
              <a:t> – קבלת אישור שהנתונים התעדכנו כראוי בשרת הראשי + </a:t>
            </a:r>
            <a:r>
              <a:rPr lang="en-US" dirty="0">
                <a:latin typeface="Calibri" panose="020F0502020204030204" pitchFamily="34" charset="0"/>
                <a:cs typeface="Calibri" panose="020F0502020204030204" pitchFamily="34" charset="0"/>
                <a:sym typeface="Wingdings" panose="05000000000000000000" pitchFamily="2" charset="2"/>
              </a:rPr>
              <a:t>N-1</a:t>
            </a:r>
            <a:r>
              <a:rPr lang="he-IL" dirty="0">
                <a:latin typeface="Calibri" panose="020F0502020204030204" pitchFamily="34" charset="0"/>
                <a:cs typeface="Calibri" panose="020F0502020204030204" pitchFamily="34" charset="0"/>
                <a:sym typeface="Wingdings" panose="05000000000000000000" pitchFamily="2" charset="2"/>
              </a:rPr>
              <a:t> שרתים שהם </a:t>
            </a:r>
            <a:r>
              <a:rPr lang="en-US" dirty="0">
                <a:latin typeface="Calibri" panose="020F0502020204030204" pitchFamily="34" charset="0"/>
                <a:cs typeface="Calibri" panose="020F0502020204030204" pitchFamily="34" charset="0"/>
                <a:sym typeface="Wingdings" panose="05000000000000000000" pitchFamily="2" charset="2"/>
              </a:rPr>
              <a:t>Secondary</a:t>
            </a:r>
            <a:r>
              <a:rPr lang="he-IL" dirty="0">
                <a:latin typeface="Calibri" panose="020F0502020204030204" pitchFamily="34" charset="0"/>
                <a:cs typeface="Calibri" panose="020F0502020204030204" pitchFamily="34" charset="0"/>
                <a:sym typeface="Wingdings" panose="05000000000000000000" pitchFamily="2" charset="2"/>
              </a:rPr>
              <a:t> (משניים).</a:t>
            </a:r>
          </a:p>
          <a:p>
            <a:pPr marL="0" indent="0">
              <a:buNone/>
            </a:pPr>
            <a:r>
              <a:rPr lang="en-US" dirty="0">
                <a:latin typeface="Calibri" panose="020F0502020204030204" pitchFamily="34" charset="0"/>
                <a:cs typeface="Calibri" panose="020F0502020204030204" pitchFamily="34" charset="0"/>
              </a:rPr>
              <a:t>W: majority</a:t>
            </a:r>
            <a:r>
              <a:rPr lang="he-IL" dirty="0">
                <a:latin typeface="Calibri" panose="020F0502020204030204" pitchFamily="34" charset="0"/>
                <a:cs typeface="Calibri" panose="020F0502020204030204" pitchFamily="34" charset="0"/>
              </a:rPr>
              <a:t> – קבלת אישור שהנתונים התעדכנו כראוי בכל/רוב השרתים – זוהי ברירת המחדל כאשר לא מציינים אופציה אחרת.</a:t>
            </a:r>
          </a:p>
          <a:p>
            <a:pPr marL="0" indent="0">
              <a:buNone/>
            </a:pPr>
            <a:r>
              <a:rPr lang="en-US" dirty="0" err="1">
                <a:latin typeface="Calibri" panose="020F0502020204030204" pitchFamily="34" charset="0"/>
                <a:cs typeface="Calibri" panose="020F0502020204030204" pitchFamily="34" charset="0"/>
              </a:rPr>
              <a:t>Wtimeout</a:t>
            </a:r>
            <a:r>
              <a:rPr lang="he-IL" dirty="0">
                <a:latin typeface="Calibri" panose="020F0502020204030204" pitchFamily="34" charset="0"/>
                <a:cs typeface="Calibri" panose="020F0502020204030204" pitchFamily="34" charset="0"/>
              </a:rPr>
              <a:t> – הזמן שהמערכת תחכה כדי לוודא שהנתונים אכן התעדכנו.</a:t>
            </a:r>
          </a:p>
        </p:txBody>
      </p:sp>
      <p:sp>
        <p:nvSpPr>
          <p:cNvPr id="4" name="מציין מיקום של מספר שקופית 3">
            <a:extLst>
              <a:ext uri="{FF2B5EF4-FFF2-40B4-BE49-F238E27FC236}">
                <a16:creationId xmlns:a16="http://schemas.microsoft.com/office/drawing/2014/main" id="{DF864925-14BD-4D0E-A493-A12B67A0000B}"/>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2131520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4ECD59-BD58-49B8-86CB-6BEF8B891141}"/>
              </a:ext>
            </a:extLst>
          </p:cNvPr>
          <p:cNvSpPr>
            <a:spLocks noGrp="1"/>
          </p:cNvSpPr>
          <p:nvPr>
            <p:ph type="title"/>
          </p:nvPr>
        </p:nvSpPr>
        <p:spPr/>
        <p:txBody>
          <a:bodyPr/>
          <a:lstStyle/>
          <a:p>
            <a:r>
              <a:rPr lang="en-US" dirty="0"/>
              <a:t>Write Concern</a:t>
            </a:r>
            <a:endParaRPr lang="he-IL" dirty="0"/>
          </a:p>
        </p:txBody>
      </p:sp>
      <p:sp>
        <p:nvSpPr>
          <p:cNvPr id="4" name="מציין מיקום של מספר שקופית 3">
            <a:extLst>
              <a:ext uri="{FF2B5EF4-FFF2-40B4-BE49-F238E27FC236}">
                <a16:creationId xmlns:a16="http://schemas.microsoft.com/office/drawing/2014/main" id="{18D19479-0453-4F03-AD62-8C443343F700}"/>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5" name="תמונה 4">
            <a:extLst>
              <a:ext uri="{FF2B5EF4-FFF2-40B4-BE49-F238E27FC236}">
                <a16:creationId xmlns:a16="http://schemas.microsoft.com/office/drawing/2014/main" id="{9138611D-8F1C-4F9D-9AC0-A39E0274C283}"/>
              </a:ext>
            </a:extLst>
          </p:cNvPr>
          <p:cNvPicPr>
            <a:picLocks noChangeAspect="1"/>
          </p:cNvPicPr>
          <p:nvPr/>
        </p:nvPicPr>
        <p:blipFill>
          <a:blip r:embed="rId2"/>
          <a:stretch>
            <a:fillRect/>
          </a:stretch>
        </p:blipFill>
        <p:spPr>
          <a:xfrm>
            <a:off x="2556769" y="2520611"/>
            <a:ext cx="3994952" cy="3975897"/>
          </a:xfrm>
          <a:prstGeom prst="rect">
            <a:avLst/>
          </a:prstGeom>
        </p:spPr>
      </p:pic>
      <p:sp>
        <p:nvSpPr>
          <p:cNvPr id="7" name="תיבת טקסט 6">
            <a:extLst>
              <a:ext uri="{FF2B5EF4-FFF2-40B4-BE49-F238E27FC236}">
                <a16:creationId xmlns:a16="http://schemas.microsoft.com/office/drawing/2014/main" id="{A5C2E1DC-A92C-4A26-A6D8-9170A30A7C3F}"/>
              </a:ext>
            </a:extLst>
          </p:cNvPr>
          <p:cNvSpPr txBox="1"/>
          <p:nvPr/>
        </p:nvSpPr>
        <p:spPr>
          <a:xfrm>
            <a:off x="6871317" y="2831977"/>
            <a:ext cx="4136994" cy="353943"/>
          </a:xfrm>
          <a:prstGeom prst="rect">
            <a:avLst/>
          </a:prstGeom>
          <a:noFill/>
        </p:spPr>
        <p:txBody>
          <a:bodyPr wrap="square" rtlCol="1">
            <a:spAutoFit/>
          </a:bodyPr>
          <a:lstStyle/>
          <a:p>
            <a:r>
              <a:rPr lang="en-US" sz="1700" dirty="0">
                <a:solidFill>
                  <a:schemeClr val="tx1">
                    <a:lumMod val="75000"/>
                    <a:lumOff val="25000"/>
                  </a:schemeClr>
                </a:solidFill>
                <a:latin typeface="Calibri" panose="020F0502020204030204" pitchFamily="34" charset="0"/>
                <a:cs typeface="Calibri" panose="020F0502020204030204" pitchFamily="34" charset="0"/>
              </a:rPr>
              <a:t>Write concern with majority value</a:t>
            </a:r>
            <a:endParaRPr lang="he-IL" sz="17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74231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BCAB73-C541-42D5-B10C-65152C3EFCCF}"/>
              </a:ext>
            </a:extLst>
          </p:cNvPr>
          <p:cNvSpPr>
            <a:spLocks noGrp="1"/>
          </p:cNvSpPr>
          <p:nvPr>
            <p:ph type="title"/>
          </p:nvPr>
        </p:nvSpPr>
        <p:spPr/>
        <p:txBody>
          <a:bodyPr/>
          <a:lstStyle/>
          <a:p>
            <a:r>
              <a:rPr lang="en-US" dirty="0"/>
              <a:t>Write Concern - Example</a:t>
            </a:r>
            <a:endParaRPr lang="he-IL" dirty="0"/>
          </a:p>
        </p:txBody>
      </p:sp>
      <p:pic>
        <p:nvPicPr>
          <p:cNvPr id="5" name="מציין מיקום תוכן 4">
            <a:extLst>
              <a:ext uri="{FF2B5EF4-FFF2-40B4-BE49-F238E27FC236}">
                <a16:creationId xmlns:a16="http://schemas.microsoft.com/office/drawing/2014/main" id="{E6775740-540D-417E-808A-87DF83006DD6}"/>
              </a:ext>
            </a:extLst>
          </p:cNvPr>
          <p:cNvPicPr>
            <a:picLocks noGrp="1" noChangeAspect="1"/>
          </p:cNvPicPr>
          <p:nvPr>
            <p:ph idx="1"/>
          </p:nvPr>
        </p:nvPicPr>
        <p:blipFill>
          <a:blip r:embed="rId2"/>
          <a:stretch>
            <a:fillRect/>
          </a:stretch>
        </p:blipFill>
        <p:spPr>
          <a:xfrm>
            <a:off x="4704215" y="3835631"/>
            <a:ext cx="5648325" cy="1076325"/>
          </a:xfrm>
          <a:prstGeom prst="rect">
            <a:avLst/>
          </a:prstGeom>
        </p:spPr>
      </p:pic>
      <p:sp>
        <p:nvSpPr>
          <p:cNvPr id="4" name="מציין מיקום של מספר שקופית 3">
            <a:extLst>
              <a:ext uri="{FF2B5EF4-FFF2-40B4-BE49-F238E27FC236}">
                <a16:creationId xmlns:a16="http://schemas.microsoft.com/office/drawing/2014/main" id="{FFE8345E-50B5-49F9-A5BF-C9AAE490DD23}"/>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
        <p:nvSpPr>
          <p:cNvPr id="6" name="תיבת טקסט 5">
            <a:extLst>
              <a:ext uri="{FF2B5EF4-FFF2-40B4-BE49-F238E27FC236}">
                <a16:creationId xmlns:a16="http://schemas.microsoft.com/office/drawing/2014/main" id="{564B558D-C959-4A31-89A3-B4CBB31AB2A0}"/>
              </a:ext>
            </a:extLst>
          </p:cNvPr>
          <p:cNvSpPr txBox="1"/>
          <p:nvPr/>
        </p:nvSpPr>
        <p:spPr>
          <a:xfrm>
            <a:off x="3719744" y="2831977"/>
            <a:ext cx="7022237" cy="61555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בדוגמא שלהלן מתבצעת הוספת מוצר ל </a:t>
            </a:r>
            <a:r>
              <a:rPr lang="en-US" sz="1700" dirty="0">
                <a:solidFill>
                  <a:schemeClr val="tx1">
                    <a:lumMod val="75000"/>
                    <a:lumOff val="25000"/>
                  </a:schemeClr>
                </a:solidFill>
                <a:latin typeface="Calibri" panose="020F0502020204030204" pitchFamily="34" charset="0"/>
                <a:cs typeface="Calibri" panose="020F0502020204030204" pitchFamily="34" charset="0"/>
              </a:rPr>
              <a:t>products collection</a:t>
            </a:r>
            <a:r>
              <a:rPr lang="he-IL" sz="1700" dirty="0">
                <a:solidFill>
                  <a:schemeClr val="tx1">
                    <a:lumMod val="75000"/>
                    <a:lumOff val="25000"/>
                  </a:schemeClr>
                </a:solidFill>
                <a:latin typeface="Calibri" panose="020F0502020204030204" pitchFamily="34" charset="0"/>
                <a:cs typeface="Calibri" panose="020F0502020204030204" pitchFamily="34" charset="0"/>
              </a:rPr>
              <a:t> , כאשר המשתמש מעונין לדעת שהנתונים התעדכנו כראוי בכל מקום שאליו שוכפל מסד הנתונים.</a:t>
            </a:r>
          </a:p>
        </p:txBody>
      </p:sp>
    </p:spTree>
    <p:extLst>
      <p:ext uri="{BB962C8B-B14F-4D97-AF65-F5344CB8AC3E}">
        <p14:creationId xmlns:p14="http://schemas.microsoft.com/office/powerpoint/2010/main" val="1982622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E961F3-CBFE-4A61-87C2-CE68A2F14347}"/>
              </a:ext>
            </a:extLst>
          </p:cNvPr>
          <p:cNvSpPr>
            <a:spLocks noGrp="1"/>
          </p:cNvSpPr>
          <p:nvPr>
            <p:ph type="title"/>
          </p:nvPr>
        </p:nvSpPr>
        <p:spPr/>
        <p:txBody>
          <a:bodyPr/>
          <a:lstStyle/>
          <a:p>
            <a:r>
              <a:rPr lang="en-US" dirty="0"/>
              <a:t>References / Embedded Documents</a:t>
            </a:r>
            <a:endParaRPr lang="he-IL" dirty="0"/>
          </a:p>
        </p:txBody>
      </p:sp>
      <p:sp>
        <p:nvSpPr>
          <p:cNvPr id="3" name="מציין מיקום תוכן 2">
            <a:extLst>
              <a:ext uri="{FF2B5EF4-FFF2-40B4-BE49-F238E27FC236}">
                <a16:creationId xmlns:a16="http://schemas.microsoft.com/office/drawing/2014/main" id="{06038263-1633-4DF8-94D7-12DA38826367}"/>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ב </a:t>
            </a:r>
            <a:r>
              <a:rPr lang="en-US" sz="1700" dirty="0">
                <a:latin typeface="Calibri" panose="020F0502020204030204" pitchFamily="34" charset="0"/>
                <a:cs typeface="Calibri" panose="020F0502020204030204" pitchFamily="34" charset="0"/>
              </a:rPr>
              <a:t>Mongo DB</a:t>
            </a:r>
            <a:r>
              <a:rPr lang="he-IL" sz="1700" dirty="0">
                <a:latin typeface="Calibri" panose="020F0502020204030204" pitchFamily="34" charset="0"/>
                <a:cs typeface="Calibri" panose="020F0502020204030204" pitchFamily="34" charset="0"/>
              </a:rPr>
              <a:t>, ישנן שתי אפשרויות איך לקשר בין אובייקט אחד לאחר:</a:t>
            </a:r>
          </a:p>
          <a:p>
            <a:pPr>
              <a:buFont typeface="Courier New" panose="02070309020205020404" pitchFamily="49" charset="0"/>
              <a:buChar char="o"/>
            </a:pPr>
            <a:r>
              <a:rPr lang="en-US" sz="1700" dirty="0">
                <a:latin typeface="Calibri" panose="020F0502020204030204" pitchFamily="34" charset="0"/>
                <a:cs typeface="Calibri" panose="020F0502020204030204" pitchFamily="34" charset="0"/>
              </a:rPr>
              <a:t>Embedded Document</a:t>
            </a:r>
            <a:r>
              <a:rPr lang="he-IL" sz="1700" dirty="0">
                <a:latin typeface="Calibri" panose="020F0502020204030204" pitchFamily="34" charset="0"/>
                <a:cs typeface="Calibri" panose="020F0502020204030204" pitchFamily="34" charset="0"/>
              </a:rPr>
              <a:t> – מסמך המוטבע בתוך המסמך הראשי (אובייקט בתוך אובייקט) </a:t>
            </a:r>
          </a:p>
          <a:p>
            <a:pPr>
              <a:buFont typeface="Courier New" panose="02070309020205020404" pitchFamily="49" charset="0"/>
              <a:buChar char="o"/>
            </a:pPr>
            <a:r>
              <a:rPr lang="en-US" sz="1700" dirty="0">
                <a:latin typeface="Calibri" panose="020F0502020204030204" pitchFamily="34" charset="0"/>
                <a:cs typeface="Calibri" panose="020F0502020204030204" pitchFamily="34" charset="0"/>
              </a:rPr>
              <a:t>References</a:t>
            </a:r>
            <a:r>
              <a:rPr lang="he-IL" sz="1700" dirty="0">
                <a:latin typeface="Calibri" panose="020F0502020204030204" pitchFamily="34" charset="0"/>
                <a:cs typeface="Calibri" panose="020F0502020204030204" pitchFamily="34" charset="0"/>
              </a:rPr>
              <a:t> – יצירת </a:t>
            </a:r>
            <a:r>
              <a:rPr lang="en-US" sz="1700" dirty="0">
                <a:latin typeface="Calibri" panose="020F0502020204030204" pitchFamily="34" charset="0"/>
                <a:cs typeface="Calibri" panose="020F0502020204030204" pitchFamily="34" charset="0"/>
              </a:rPr>
              <a:t>document</a:t>
            </a:r>
            <a:r>
              <a:rPr lang="he-IL" sz="1700" dirty="0">
                <a:latin typeface="Calibri" panose="020F0502020204030204" pitchFamily="34" charset="0"/>
                <a:cs typeface="Calibri" panose="020F0502020204030204" pitchFamily="34" charset="0"/>
              </a:rPr>
              <a:t> נפרד ב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נפרד, כאשר נבצע הצבעה מ </a:t>
            </a:r>
            <a:r>
              <a:rPr lang="en-US" sz="1700" dirty="0">
                <a:latin typeface="Calibri" panose="020F0502020204030204" pitchFamily="34" charset="0"/>
                <a:cs typeface="Calibri" panose="020F0502020204030204" pitchFamily="34" charset="0"/>
              </a:rPr>
              <a:t>document</a:t>
            </a:r>
            <a:r>
              <a:rPr lang="he-IL" sz="1700" dirty="0">
                <a:latin typeface="Calibri" panose="020F0502020204030204" pitchFamily="34" charset="0"/>
                <a:cs typeface="Calibri" panose="020F0502020204030204" pitchFamily="34" charset="0"/>
              </a:rPr>
              <a:t> ל </a:t>
            </a:r>
            <a:r>
              <a:rPr lang="en-US" sz="1700" dirty="0">
                <a:latin typeface="Calibri" panose="020F0502020204030204" pitchFamily="34" charset="0"/>
                <a:cs typeface="Calibri" panose="020F0502020204030204" pitchFamily="34" charset="0"/>
              </a:rPr>
              <a:t>document</a:t>
            </a:r>
            <a:r>
              <a:rPr lang="he-IL" sz="1700" dirty="0">
                <a:latin typeface="Calibri" panose="020F0502020204030204" pitchFamily="34" charset="0"/>
                <a:cs typeface="Calibri" panose="020F0502020204030204" pitchFamily="34" charset="0"/>
              </a:rPr>
              <a:t>.</a:t>
            </a:r>
          </a:p>
        </p:txBody>
      </p:sp>
      <p:sp>
        <p:nvSpPr>
          <p:cNvPr id="4" name="מציין מיקום של מספר שקופית 3">
            <a:extLst>
              <a:ext uri="{FF2B5EF4-FFF2-40B4-BE49-F238E27FC236}">
                <a16:creationId xmlns:a16="http://schemas.microsoft.com/office/drawing/2014/main" id="{AF6621D7-9425-4D64-BDAE-6C2AF6CFAC9C}"/>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474665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95B2550-6A4C-4C17-A635-34B50A97AC9A}"/>
              </a:ext>
            </a:extLst>
          </p:cNvPr>
          <p:cNvSpPr>
            <a:spLocks noGrp="1"/>
          </p:cNvSpPr>
          <p:nvPr>
            <p:ph type="title"/>
          </p:nvPr>
        </p:nvSpPr>
        <p:spPr/>
        <p:txBody>
          <a:bodyPr/>
          <a:lstStyle/>
          <a:p>
            <a:r>
              <a:rPr lang="en-US" dirty="0"/>
              <a:t>One to One – Embedded document via Reference</a:t>
            </a:r>
            <a:endParaRPr lang="he-IL" dirty="0"/>
          </a:p>
        </p:txBody>
      </p:sp>
      <p:pic>
        <p:nvPicPr>
          <p:cNvPr id="5" name="מציין מיקום תוכן 4">
            <a:extLst>
              <a:ext uri="{FF2B5EF4-FFF2-40B4-BE49-F238E27FC236}">
                <a16:creationId xmlns:a16="http://schemas.microsoft.com/office/drawing/2014/main" id="{97DCBC91-21C7-4179-B4CE-4A0136260F2F}"/>
              </a:ext>
            </a:extLst>
          </p:cNvPr>
          <p:cNvPicPr>
            <a:picLocks noGrp="1" noChangeAspect="1"/>
          </p:cNvPicPr>
          <p:nvPr>
            <p:ph idx="1"/>
          </p:nvPr>
        </p:nvPicPr>
        <p:blipFill>
          <a:blip r:embed="rId2"/>
          <a:stretch>
            <a:fillRect/>
          </a:stretch>
        </p:blipFill>
        <p:spPr>
          <a:xfrm>
            <a:off x="937114" y="2497377"/>
            <a:ext cx="3757930" cy="3416300"/>
          </a:xfrm>
          <a:prstGeom prst="rect">
            <a:avLst/>
          </a:prstGeom>
        </p:spPr>
      </p:pic>
      <p:sp>
        <p:nvSpPr>
          <p:cNvPr id="4" name="מציין מיקום של מספר שקופית 3">
            <a:extLst>
              <a:ext uri="{FF2B5EF4-FFF2-40B4-BE49-F238E27FC236}">
                <a16:creationId xmlns:a16="http://schemas.microsoft.com/office/drawing/2014/main" id="{DFCFAC46-4C92-4C27-84D1-17E268B82921}"/>
              </a:ext>
            </a:extLst>
          </p:cNvPr>
          <p:cNvSpPr>
            <a:spLocks noGrp="1"/>
          </p:cNvSpPr>
          <p:nvPr>
            <p:ph type="sldNum" sz="quarter" idx="12"/>
          </p:nvPr>
        </p:nvSpPr>
        <p:spPr/>
        <p:txBody>
          <a:bodyPr/>
          <a:lstStyle/>
          <a:p>
            <a:fld id="{D57F1E4F-1CFF-5643-939E-217C01CDF565}" type="slidenum">
              <a:rPr lang="en-US" smtClean="0"/>
              <a:pPr/>
              <a:t>75</a:t>
            </a:fld>
            <a:endParaRPr lang="en-US" dirty="0"/>
          </a:p>
        </p:txBody>
      </p:sp>
      <p:pic>
        <p:nvPicPr>
          <p:cNvPr id="7" name="תמונה 6">
            <a:extLst>
              <a:ext uri="{FF2B5EF4-FFF2-40B4-BE49-F238E27FC236}">
                <a16:creationId xmlns:a16="http://schemas.microsoft.com/office/drawing/2014/main" id="{CC765D6E-AFA4-4F67-A3A6-ED199340DA97}"/>
              </a:ext>
            </a:extLst>
          </p:cNvPr>
          <p:cNvPicPr>
            <a:picLocks noChangeAspect="1"/>
          </p:cNvPicPr>
          <p:nvPr/>
        </p:nvPicPr>
        <p:blipFill>
          <a:blip r:embed="rId3"/>
          <a:stretch>
            <a:fillRect/>
          </a:stretch>
        </p:blipFill>
        <p:spPr>
          <a:xfrm>
            <a:off x="5429688" y="2497377"/>
            <a:ext cx="4685215" cy="4203700"/>
          </a:xfrm>
          <a:prstGeom prst="rect">
            <a:avLst/>
          </a:prstGeom>
        </p:spPr>
      </p:pic>
    </p:spTree>
    <p:extLst>
      <p:ext uri="{BB962C8B-B14F-4D97-AF65-F5344CB8AC3E}">
        <p14:creationId xmlns:p14="http://schemas.microsoft.com/office/powerpoint/2010/main" val="2180977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09EDEB-EE4C-47A5-AA13-A6A86F95C524}"/>
              </a:ext>
            </a:extLst>
          </p:cNvPr>
          <p:cNvSpPr>
            <a:spLocks noGrp="1"/>
          </p:cNvSpPr>
          <p:nvPr>
            <p:ph type="title"/>
          </p:nvPr>
        </p:nvSpPr>
        <p:spPr/>
        <p:txBody>
          <a:bodyPr/>
          <a:lstStyle/>
          <a:p>
            <a:r>
              <a:rPr lang="en-US" dirty="0"/>
              <a:t>One to One – Embedded document via Reference</a:t>
            </a:r>
            <a:endParaRPr lang="he-IL" dirty="0"/>
          </a:p>
        </p:txBody>
      </p:sp>
      <p:sp>
        <p:nvSpPr>
          <p:cNvPr id="3" name="מציין מיקום תוכן 2">
            <a:extLst>
              <a:ext uri="{FF2B5EF4-FFF2-40B4-BE49-F238E27FC236}">
                <a16:creationId xmlns:a16="http://schemas.microsoft.com/office/drawing/2014/main" id="{CF0DFCF1-9853-4C7A-BC83-7C6FD5380F1C}"/>
              </a:ext>
            </a:extLst>
          </p:cNvPr>
          <p:cNvSpPr>
            <a:spLocks noGrp="1"/>
          </p:cNvSpPr>
          <p:nvPr>
            <p:ph idx="1"/>
          </p:nvPr>
        </p:nvSpPr>
        <p:spPr/>
        <p:txBody>
          <a:bodyPr>
            <a:normAutofit fontScale="92500" lnSpcReduction="20000"/>
          </a:bodyPr>
          <a:lstStyle/>
          <a:p>
            <a:pPr marL="0" indent="0">
              <a:buNone/>
            </a:pPr>
            <a:r>
              <a:rPr lang="he-IL" dirty="0">
                <a:latin typeface="Calibri" panose="020F0502020204030204" pitchFamily="34" charset="0"/>
                <a:cs typeface="Calibri" panose="020F0502020204030204" pitchFamily="34" charset="0"/>
              </a:rPr>
              <a:t>בקשר של יחיד ליחיד, מתי נשתמש ב </a:t>
            </a:r>
            <a:r>
              <a:rPr lang="en-US" dirty="0">
                <a:latin typeface="Calibri" panose="020F0502020204030204" pitchFamily="34" charset="0"/>
                <a:cs typeface="Calibri" panose="020F0502020204030204" pitchFamily="34" charset="0"/>
              </a:rPr>
              <a:t>embedded document</a:t>
            </a:r>
            <a:r>
              <a:rPr lang="he-IL" dirty="0">
                <a:latin typeface="Calibri" panose="020F0502020204030204" pitchFamily="34" charset="0"/>
                <a:cs typeface="Calibri" panose="020F0502020204030204" pitchFamily="34" charset="0"/>
              </a:rPr>
              <a:t> ומתי ב </a:t>
            </a:r>
            <a:r>
              <a:rPr lang="en-US" dirty="0">
                <a:latin typeface="Calibri" panose="020F0502020204030204" pitchFamily="34" charset="0"/>
                <a:cs typeface="Calibri" panose="020F0502020204030204" pitchFamily="34" charset="0"/>
              </a:rPr>
              <a:t>reference</a:t>
            </a:r>
            <a:r>
              <a:rPr lang="he-IL" dirty="0">
                <a:latin typeface="Calibri" panose="020F0502020204030204" pitchFamily="34" charset="0"/>
                <a:cs typeface="Calibri" panose="020F0502020204030204" pitchFamily="34" charset="0"/>
              </a:rPr>
              <a:t>?</a:t>
            </a:r>
          </a:p>
          <a:p>
            <a:pPr marL="0" indent="0">
              <a:buNone/>
            </a:pPr>
            <a:r>
              <a:rPr lang="he-IL" b="1" dirty="0">
                <a:latin typeface="Calibri" panose="020F0502020204030204" pitchFamily="34" charset="0"/>
                <a:cs typeface="Calibri" panose="020F0502020204030204" pitchFamily="34" charset="0"/>
              </a:rPr>
              <a:t>שימוש ב </a:t>
            </a:r>
            <a:r>
              <a:rPr lang="en-US" b="1" dirty="0">
                <a:latin typeface="Calibri" panose="020F0502020204030204" pitchFamily="34" charset="0"/>
                <a:cs typeface="Calibri" panose="020F0502020204030204" pitchFamily="34" charset="0"/>
              </a:rPr>
              <a:t>embedded document</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כאשר יודעים מראש שבד"כ בעת שליפת האובייקט, נרצה לקרוא גם את נתוני האובייקט המקושר, נשתמש ב </a:t>
            </a:r>
            <a:r>
              <a:rPr lang="en-US" dirty="0">
                <a:latin typeface="Calibri" panose="020F0502020204030204" pitchFamily="34" charset="0"/>
                <a:cs typeface="Calibri" panose="020F0502020204030204" pitchFamily="34" charset="0"/>
              </a:rPr>
              <a:t>embedded document</a:t>
            </a:r>
            <a:r>
              <a:rPr lang="he-IL" dirty="0">
                <a:latin typeface="Calibri" panose="020F0502020204030204" pitchFamily="34" charset="0"/>
                <a:cs typeface="Calibri" panose="020F0502020204030204" pitchFamily="34" charset="0"/>
              </a:rPr>
              <a:t>. כך מהירות הביצועים תהיה גבוהה יותר, כי לא נצטרך להתחבר ל </a:t>
            </a:r>
            <a:r>
              <a:rPr lang="en-US" dirty="0">
                <a:latin typeface="Calibri" panose="020F0502020204030204" pitchFamily="34" charset="0"/>
                <a:cs typeface="Calibri" panose="020F0502020204030204" pitchFamily="34" charset="0"/>
              </a:rPr>
              <a:t>document</a:t>
            </a:r>
            <a:r>
              <a:rPr lang="he-IL" dirty="0">
                <a:latin typeface="Calibri" panose="020F0502020204030204" pitchFamily="34" charset="0"/>
                <a:cs typeface="Calibri" panose="020F0502020204030204" pitchFamily="34" charset="0"/>
              </a:rPr>
              <a:t> ב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אחר ולשלוף ממנו.</a:t>
            </a:r>
            <a:br>
              <a:rPr lang="en-US" dirty="0">
                <a:latin typeface="Calibri" panose="020F0502020204030204" pitchFamily="34" charset="0"/>
                <a:cs typeface="Calibri" panose="020F0502020204030204" pitchFamily="34" charset="0"/>
              </a:rPr>
            </a:br>
            <a:r>
              <a:rPr lang="he-IL" b="1" dirty="0">
                <a:latin typeface="Calibri" panose="020F0502020204030204" pitchFamily="34" charset="0"/>
                <a:cs typeface="Calibri" panose="020F0502020204030204" pitchFamily="34" charset="0"/>
              </a:rPr>
              <a:t>לדוגמא: </a:t>
            </a:r>
            <a:r>
              <a:rPr lang="he-IL" dirty="0">
                <a:latin typeface="Calibri" panose="020F0502020204030204" pitchFamily="34" charset="0"/>
                <a:cs typeface="Calibri" panose="020F0502020204030204" pitchFamily="34" charset="0"/>
              </a:rPr>
              <a:t>אם</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תמיד כשאנו שולפים פרטי עובד, מעניין אותנו לדעת גם מה הכתובת שלו, נכניס את </a:t>
            </a:r>
            <a:r>
              <a:rPr lang="en-US" dirty="0">
                <a:latin typeface="Calibri" panose="020F0502020204030204" pitchFamily="34" charset="0"/>
                <a:cs typeface="Calibri" panose="020F0502020204030204" pitchFamily="34" charset="0"/>
              </a:rPr>
              <a:t>address</a:t>
            </a:r>
            <a:r>
              <a:rPr lang="he-IL" dirty="0">
                <a:latin typeface="Calibri" panose="020F0502020204030204" pitchFamily="34" charset="0"/>
                <a:cs typeface="Calibri" panose="020F0502020204030204" pitchFamily="34" charset="0"/>
              </a:rPr>
              <a:t> כ </a:t>
            </a:r>
            <a:r>
              <a:rPr lang="en-US" dirty="0">
                <a:latin typeface="Calibri" panose="020F0502020204030204" pitchFamily="34" charset="0"/>
                <a:cs typeface="Calibri" panose="020F0502020204030204" pitchFamily="34" charset="0"/>
              </a:rPr>
              <a:t>embedded document</a:t>
            </a:r>
            <a:r>
              <a:rPr lang="he-IL" dirty="0">
                <a:latin typeface="Calibri" panose="020F0502020204030204" pitchFamily="34" charset="0"/>
                <a:cs typeface="Calibri" panose="020F0502020204030204" pitchFamily="34" charset="0"/>
              </a:rPr>
              <a:t> בתוך </a:t>
            </a:r>
            <a:r>
              <a:rPr lang="en-US" dirty="0">
                <a:latin typeface="Calibri" panose="020F0502020204030204" pitchFamily="34" charset="0"/>
                <a:cs typeface="Calibri" panose="020F0502020204030204" pitchFamily="34" charset="0"/>
              </a:rPr>
              <a:t>employee</a:t>
            </a:r>
            <a:r>
              <a:rPr lang="he-IL" dirty="0">
                <a:latin typeface="Calibri" panose="020F0502020204030204" pitchFamily="34" charset="0"/>
                <a:cs typeface="Calibri" panose="020F0502020204030204" pitchFamily="34" charset="0"/>
              </a:rPr>
              <a:t>.</a:t>
            </a:r>
          </a:p>
          <a:p>
            <a:pPr marL="0" indent="0">
              <a:buNone/>
            </a:pPr>
            <a:r>
              <a:rPr lang="he-IL" b="1" dirty="0">
                <a:latin typeface="Calibri" panose="020F0502020204030204" pitchFamily="34" charset="0"/>
                <a:cs typeface="Calibri" panose="020F0502020204030204" pitchFamily="34" charset="0"/>
              </a:rPr>
              <a:t>שימוש ב </a:t>
            </a:r>
            <a:r>
              <a:rPr lang="en-US" b="1" dirty="0">
                <a:latin typeface="Calibri" panose="020F0502020204030204" pitchFamily="34" charset="0"/>
                <a:cs typeface="Calibri" panose="020F0502020204030204" pitchFamily="34" charset="0"/>
              </a:rPr>
              <a:t>Reference</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כאשר יודעים מראש שבד"כ לא נרצה לקרוא את כל הנתונים בכל שליפה, אלא רק מספר נתונים ספציפיים, כדאי לפצל את ה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לשתים נפרדים, ולקשר אותם ע"י שדה משותף (כמו מפתח ראשי וזר ב </a:t>
            </a:r>
            <a:r>
              <a:rPr lang="en-US" dirty="0">
                <a:latin typeface="Calibri" panose="020F0502020204030204" pitchFamily="34" charset="0"/>
                <a:cs typeface="Calibri" panose="020F0502020204030204" pitchFamily="34" charset="0"/>
              </a:rPr>
              <a:t>SQL</a:t>
            </a:r>
            <a:r>
              <a:rPr lang="he-IL"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b="1" dirty="0">
                <a:latin typeface="Calibri" panose="020F0502020204030204" pitchFamily="34" charset="0"/>
                <a:cs typeface="Calibri" panose="020F0502020204030204" pitchFamily="34" charset="0"/>
              </a:rPr>
              <a:t>לדוגמא: </a:t>
            </a:r>
            <a:r>
              <a:rPr lang="he-IL" dirty="0">
                <a:latin typeface="Calibri" panose="020F0502020204030204" pitchFamily="34" charset="0"/>
                <a:cs typeface="Calibri" panose="020F0502020204030204" pitchFamily="34" charset="0"/>
              </a:rPr>
              <a:t>באפליקציה לניהול אתר, יש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של </a:t>
            </a:r>
            <a:r>
              <a:rPr lang="en-US" dirty="0">
                <a:latin typeface="Calibri" panose="020F0502020204030204" pitchFamily="34" charset="0"/>
                <a:cs typeface="Calibri" panose="020F0502020204030204" pitchFamily="34" charset="0"/>
              </a:rPr>
              <a:t>pages</a:t>
            </a:r>
            <a:r>
              <a:rPr lang="he-IL" dirty="0">
                <a:latin typeface="Calibri" panose="020F0502020204030204" pitchFamily="34" charset="0"/>
                <a:cs typeface="Calibri" panose="020F0502020204030204" pitchFamily="34" charset="0"/>
              </a:rPr>
              <a:t> – דפים באתר, לכל דף יש תגובות של המשתמשים באתר. אם בד"כ מעניין אותנו רק תוכן הדף עצמו, בלי תגובות המשתמשים, ניצור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נפרד שנקרא לו </a:t>
            </a:r>
            <a:r>
              <a:rPr lang="en-US" dirty="0">
                <a:latin typeface="Calibri" panose="020F0502020204030204" pitchFamily="34" charset="0"/>
                <a:cs typeface="Calibri" panose="020F0502020204030204" pitchFamily="34" charset="0"/>
              </a:rPr>
              <a:t>comments </a:t>
            </a:r>
            <a:r>
              <a:rPr lang="he-IL" dirty="0">
                <a:latin typeface="Calibri" panose="020F0502020204030204" pitchFamily="34" charset="0"/>
                <a:cs typeface="Calibri" panose="020F0502020204030204" pitchFamily="34" charset="0"/>
              </a:rPr>
              <a:t> ובו נשים את כל תגובות המשתמשים, כאשר יהיה בו שדה של </a:t>
            </a:r>
            <a:r>
              <a:rPr lang="en-US" dirty="0" err="1">
                <a:latin typeface="Calibri" panose="020F0502020204030204" pitchFamily="34" charset="0"/>
                <a:cs typeface="Calibri" panose="020F0502020204030204" pitchFamily="34" charset="0"/>
              </a:rPr>
              <a:t>pageID</a:t>
            </a:r>
            <a:r>
              <a:rPr lang="he-IL" dirty="0">
                <a:latin typeface="Calibri" panose="020F0502020204030204" pitchFamily="34" charset="0"/>
                <a:cs typeface="Calibri" panose="020F0502020204030204" pitchFamily="34" charset="0"/>
              </a:rPr>
              <a:t> שיצביע על </a:t>
            </a:r>
            <a:r>
              <a:rPr lang="en-US" dirty="0">
                <a:latin typeface="Calibri" panose="020F0502020204030204" pitchFamily="34" charset="0"/>
                <a:cs typeface="Calibri" panose="020F0502020204030204" pitchFamily="34" charset="0"/>
              </a:rPr>
              <a:t>document</a:t>
            </a:r>
            <a:r>
              <a:rPr lang="he-IL" dirty="0">
                <a:latin typeface="Calibri" panose="020F0502020204030204" pitchFamily="34" charset="0"/>
                <a:cs typeface="Calibri" panose="020F0502020204030204" pitchFamily="34" charset="0"/>
              </a:rPr>
              <a:t> ב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של </a:t>
            </a:r>
            <a:r>
              <a:rPr lang="en-US" dirty="0">
                <a:latin typeface="Calibri" panose="020F0502020204030204" pitchFamily="34" charset="0"/>
                <a:cs typeface="Calibri" panose="020F0502020204030204" pitchFamily="34" charset="0"/>
              </a:rPr>
              <a:t>pages</a:t>
            </a:r>
            <a:r>
              <a:rPr lang="he-IL" dirty="0">
                <a:latin typeface="Calibri" panose="020F0502020204030204" pitchFamily="34" charset="0"/>
                <a:cs typeface="Calibri" panose="020F0502020204030204" pitchFamily="34" charset="0"/>
              </a:rPr>
              <a:t> – הדף שעליו נכתבה ההערה הזו.</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74833D96-4A98-4B35-A453-DD57CA34BC8B}"/>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4280212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80B4D2-D4D8-4832-9D95-9DEC29821DBA}"/>
              </a:ext>
            </a:extLst>
          </p:cNvPr>
          <p:cNvSpPr>
            <a:spLocks noGrp="1"/>
          </p:cNvSpPr>
          <p:nvPr>
            <p:ph type="title"/>
          </p:nvPr>
        </p:nvSpPr>
        <p:spPr/>
        <p:txBody>
          <a:bodyPr/>
          <a:lstStyle/>
          <a:p>
            <a:r>
              <a:rPr lang="en-US" dirty="0"/>
              <a:t>One to Many – Embedded document via Reference</a:t>
            </a:r>
            <a:endParaRPr lang="he-IL" dirty="0"/>
          </a:p>
        </p:txBody>
      </p:sp>
      <p:sp>
        <p:nvSpPr>
          <p:cNvPr id="4" name="מציין מיקום של מספר שקופית 3">
            <a:extLst>
              <a:ext uri="{FF2B5EF4-FFF2-40B4-BE49-F238E27FC236}">
                <a16:creationId xmlns:a16="http://schemas.microsoft.com/office/drawing/2014/main" id="{655ADB87-7BFF-46AC-AC01-12D5DBC941F0}"/>
              </a:ext>
            </a:extLst>
          </p:cNvPr>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6" name="תמונה 5">
            <a:extLst>
              <a:ext uri="{FF2B5EF4-FFF2-40B4-BE49-F238E27FC236}">
                <a16:creationId xmlns:a16="http://schemas.microsoft.com/office/drawing/2014/main" id="{CEC3BF9F-57EA-45BC-8C97-9464DEC2564D}"/>
              </a:ext>
            </a:extLst>
          </p:cNvPr>
          <p:cNvPicPr>
            <a:picLocks noChangeAspect="1"/>
          </p:cNvPicPr>
          <p:nvPr/>
        </p:nvPicPr>
        <p:blipFill>
          <a:blip r:embed="rId2"/>
          <a:stretch>
            <a:fillRect/>
          </a:stretch>
        </p:blipFill>
        <p:spPr>
          <a:xfrm>
            <a:off x="1154954" y="2375331"/>
            <a:ext cx="4150743" cy="4170603"/>
          </a:xfrm>
          <a:prstGeom prst="rect">
            <a:avLst/>
          </a:prstGeom>
        </p:spPr>
      </p:pic>
      <p:pic>
        <p:nvPicPr>
          <p:cNvPr id="7" name="תמונה 6">
            <a:extLst>
              <a:ext uri="{FF2B5EF4-FFF2-40B4-BE49-F238E27FC236}">
                <a16:creationId xmlns:a16="http://schemas.microsoft.com/office/drawing/2014/main" id="{A5AAB1B0-FE7B-41AF-81E5-5C45C5CA55E4}"/>
              </a:ext>
            </a:extLst>
          </p:cNvPr>
          <p:cNvPicPr>
            <a:picLocks noChangeAspect="1"/>
          </p:cNvPicPr>
          <p:nvPr/>
        </p:nvPicPr>
        <p:blipFill>
          <a:blip r:embed="rId3"/>
          <a:stretch>
            <a:fillRect/>
          </a:stretch>
        </p:blipFill>
        <p:spPr>
          <a:xfrm>
            <a:off x="5745682" y="2375331"/>
            <a:ext cx="4334697" cy="3945570"/>
          </a:xfrm>
          <a:prstGeom prst="rect">
            <a:avLst/>
          </a:prstGeom>
        </p:spPr>
      </p:pic>
    </p:spTree>
    <p:extLst>
      <p:ext uri="{BB962C8B-B14F-4D97-AF65-F5344CB8AC3E}">
        <p14:creationId xmlns:p14="http://schemas.microsoft.com/office/powerpoint/2010/main" val="197010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B78CB7-007E-4CA7-9A34-F0FF70098E51}"/>
              </a:ext>
            </a:extLst>
          </p:cNvPr>
          <p:cNvSpPr>
            <a:spLocks noGrp="1"/>
          </p:cNvSpPr>
          <p:nvPr>
            <p:ph type="title"/>
          </p:nvPr>
        </p:nvSpPr>
        <p:spPr/>
        <p:txBody>
          <a:bodyPr/>
          <a:lstStyle/>
          <a:p>
            <a:r>
              <a:rPr lang="en-US" dirty="0"/>
              <a:t>One to Many - Embedded Document via Reference </a:t>
            </a:r>
            <a:endParaRPr lang="he-IL" dirty="0"/>
          </a:p>
        </p:txBody>
      </p:sp>
      <p:sp>
        <p:nvSpPr>
          <p:cNvPr id="3" name="מציין מיקום תוכן 2">
            <a:extLst>
              <a:ext uri="{FF2B5EF4-FFF2-40B4-BE49-F238E27FC236}">
                <a16:creationId xmlns:a16="http://schemas.microsoft.com/office/drawing/2014/main" id="{3C675A2A-7414-4A8F-B905-2C35814B1743}"/>
              </a:ext>
            </a:extLst>
          </p:cNvPr>
          <p:cNvSpPr>
            <a:spLocks noGrp="1"/>
          </p:cNvSpPr>
          <p:nvPr>
            <p:ph idx="1"/>
          </p:nvPr>
        </p:nvSpPr>
        <p:spPr>
          <a:xfrm>
            <a:off x="452761" y="2603499"/>
            <a:ext cx="10156055" cy="3958771"/>
          </a:xfrm>
        </p:spPr>
        <p:txBody>
          <a:bodyPr>
            <a:normAutofit fontScale="47500" lnSpcReduction="20000"/>
          </a:bodyPr>
          <a:lstStyle/>
          <a:p>
            <a:pPr marL="0" indent="0">
              <a:buNone/>
            </a:pPr>
            <a:r>
              <a:rPr lang="he-IL" sz="2500" dirty="0">
                <a:latin typeface="Calibri" panose="020F0502020204030204" pitchFamily="34" charset="0"/>
                <a:cs typeface="Calibri" panose="020F0502020204030204" pitchFamily="34" charset="0"/>
              </a:rPr>
              <a:t>בקשר של רבים לרבים, מתי נשתמש ב </a:t>
            </a:r>
            <a:r>
              <a:rPr lang="en-US" sz="2500" dirty="0">
                <a:latin typeface="Calibri" panose="020F0502020204030204" pitchFamily="34" charset="0"/>
                <a:cs typeface="Calibri" panose="020F0502020204030204" pitchFamily="34" charset="0"/>
              </a:rPr>
              <a:t>embedded document</a:t>
            </a:r>
            <a:r>
              <a:rPr lang="he-IL" sz="2500" dirty="0">
                <a:latin typeface="Calibri" panose="020F0502020204030204" pitchFamily="34" charset="0"/>
                <a:cs typeface="Calibri" panose="020F0502020204030204" pitchFamily="34" charset="0"/>
              </a:rPr>
              <a:t> ומתי ב </a:t>
            </a:r>
            <a:r>
              <a:rPr lang="en-US" sz="2500" dirty="0">
                <a:latin typeface="Calibri" panose="020F0502020204030204" pitchFamily="34" charset="0"/>
                <a:cs typeface="Calibri" panose="020F0502020204030204" pitchFamily="34" charset="0"/>
              </a:rPr>
              <a:t>reference</a:t>
            </a:r>
            <a:r>
              <a:rPr lang="he-IL" sz="2500" dirty="0">
                <a:latin typeface="Calibri" panose="020F0502020204030204" pitchFamily="34" charset="0"/>
                <a:cs typeface="Calibri" panose="020F0502020204030204" pitchFamily="34" charset="0"/>
              </a:rPr>
              <a:t>?</a:t>
            </a:r>
          </a:p>
          <a:p>
            <a:pPr marL="0" indent="0">
              <a:buNone/>
            </a:pPr>
            <a:r>
              <a:rPr lang="he-IL" sz="2500" b="1" dirty="0">
                <a:latin typeface="Calibri" panose="020F0502020204030204" pitchFamily="34" charset="0"/>
                <a:cs typeface="Calibri" panose="020F0502020204030204" pitchFamily="34" charset="0"/>
              </a:rPr>
              <a:t>שימוש ב </a:t>
            </a:r>
            <a:r>
              <a:rPr lang="en-US" sz="2500" b="1" dirty="0">
                <a:latin typeface="Calibri" panose="020F0502020204030204" pitchFamily="34" charset="0"/>
                <a:cs typeface="Calibri" panose="020F0502020204030204" pitchFamily="34" charset="0"/>
              </a:rPr>
              <a:t>Embedded Document</a:t>
            </a:r>
            <a:r>
              <a:rPr lang="he-IL" sz="2500" b="1" dirty="0">
                <a:latin typeface="Calibri" panose="020F0502020204030204" pitchFamily="34" charset="0"/>
                <a:cs typeface="Calibri" panose="020F0502020204030204" pitchFamily="34" charset="0"/>
              </a:rPr>
              <a:t>:</a:t>
            </a:r>
            <a:br>
              <a:rPr lang="en-US" sz="2500" dirty="0">
                <a:latin typeface="Calibri" panose="020F0502020204030204" pitchFamily="34" charset="0"/>
                <a:cs typeface="Calibri" panose="020F0502020204030204" pitchFamily="34" charset="0"/>
              </a:rPr>
            </a:br>
            <a:r>
              <a:rPr lang="he-IL" sz="2500" dirty="0">
                <a:latin typeface="Calibri" panose="020F0502020204030204" pitchFamily="34" charset="0"/>
                <a:cs typeface="Calibri" panose="020F0502020204030204" pitchFamily="34" charset="0"/>
              </a:rPr>
              <a:t>כאשר יודעים מראש שבד"כ בעת שליפת האובייקט, נרצה לקרוא גם את נתוני האובייקטים המקושרים, נשתמש ב </a:t>
            </a:r>
            <a:r>
              <a:rPr lang="en-US" sz="2500" dirty="0">
                <a:latin typeface="Calibri" panose="020F0502020204030204" pitchFamily="34" charset="0"/>
                <a:cs typeface="Calibri" panose="020F0502020204030204" pitchFamily="34" charset="0"/>
              </a:rPr>
              <a:t>embedded document</a:t>
            </a:r>
            <a:r>
              <a:rPr lang="he-IL" sz="2500" dirty="0">
                <a:latin typeface="Calibri" panose="020F0502020204030204" pitchFamily="34" charset="0"/>
                <a:cs typeface="Calibri" panose="020F0502020204030204" pitchFamily="34" charset="0"/>
              </a:rPr>
              <a:t>. כך מהירות הביצועים תהיה גבוהה יותר, כי לא נצטרך להתחבר ל </a:t>
            </a:r>
            <a:r>
              <a:rPr lang="en-US" sz="2500" dirty="0">
                <a:latin typeface="Calibri" panose="020F0502020204030204" pitchFamily="34" charset="0"/>
                <a:cs typeface="Calibri" panose="020F0502020204030204" pitchFamily="34" charset="0"/>
              </a:rPr>
              <a:t>document</a:t>
            </a:r>
            <a:r>
              <a:rPr lang="he-IL" sz="2500" dirty="0">
                <a:latin typeface="Calibri" panose="020F0502020204030204" pitchFamily="34" charset="0"/>
                <a:cs typeface="Calibri" panose="020F0502020204030204" pitchFamily="34" charset="0"/>
              </a:rPr>
              <a:t> ב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אחר ולשלוף ממנו.</a:t>
            </a:r>
            <a:br>
              <a:rPr lang="en-US" sz="2500" dirty="0">
                <a:latin typeface="Calibri" panose="020F0502020204030204" pitchFamily="34" charset="0"/>
                <a:cs typeface="Calibri" panose="020F0502020204030204" pitchFamily="34" charset="0"/>
              </a:rPr>
            </a:br>
            <a:r>
              <a:rPr lang="he-IL" sz="2500" b="1" dirty="0">
                <a:latin typeface="Calibri" panose="020F0502020204030204" pitchFamily="34" charset="0"/>
                <a:cs typeface="Calibri" panose="020F0502020204030204" pitchFamily="34" charset="0"/>
              </a:rPr>
              <a:t>לדוגמא: </a:t>
            </a:r>
            <a:r>
              <a:rPr lang="he-IL" sz="2500" dirty="0">
                <a:latin typeface="Calibri" panose="020F0502020204030204" pitchFamily="34" charset="0"/>
                <a:cs typeface="Calibri" panose="020F0502020204030204" pitchFamily="34" charset="0"/>
              </a:rPr>
              <a:t>עבור תלמיד בביה"ס מעניין אותנו תמיד המידע על כל הציונים שלו, כאשר כל ציון הוא אובייקט בפני עצמו הכולל: שם המקצוע, אחוז השיעורים שהשתתף התלמיד בקורס, ציון מבחן, ציון עבודות – כל הנתונים הנ"ל יאוחסנו כמערך של אובייקטים בתוך אובייקט תלמיד.</a:t>
            </a:r>
          </a:p>
          <a:p>
            <a:pPr marL="0" indent="0">
              <a:buNone/>
            </a:pPr>
            <a:r>
              <a:rPr lang="he-IL" sz="2500" b="1" dirty="0">
                <a:latin typeface="Calibri" panose="020F0502020204030204" pitchFamily="34" charset="0"/>
                <a:cs typeface="Calibri" panose="020F0502020204030204" pitchFamily="34" charset="0"/>
              </a:rPr>
              <a:t>שימוש ב </a:t>
            </a:r>
            <a:r>
              <a:rPr lang="en-US" sz="2500" b="1" dirty="0">
                <a:latin typeface="Calibri" panose="020F0502020204030204" pitchFamily="34" charset="0"/>
                <a:cs typeface="Calibri" panose="020F0502020204030204" pitchFamily="34" charset="0"/>
              </a:rPr>
              <a:t>Reference</a:t>
            </a:r>
            <a:r>
              <a:rPr lang="he-IL" sz="2500" b="1"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2500" dirty="0">
                <a:latin typeface="Calibri" panose="020F0502020204030204" pitchFamily="34" charset="0"/>
                <a:cs typeface="Calibri" panose="020F0502020204030204" pitchFamily="34" charset="0"/>
              </a:rPr>
              <a:t>כאשר נרצה למנוע הכפלה של נתונים.</a:t>
            </a:r>
            <a:br>
              <a:rPr lang="en-US" sz="2500" dirty="0">
                <a:latin typeface="Calibri" panose="020F0502020204030204" pitchFamily="34" charset="0"/>
                <a:cs typeface="Calibri" panose="020F0502020204030204" pitchFamily="34" charset="0"/>
              </a:rPr>
            </a:br>
            <a:r>
              <a:rPr lang="he-IL" sz="2500" dirty="0">
                <a:latin typeface="Calibri" panose="020F0502020204030204" pitchFamily="34" charset="0"/>
                <a:cs typeface="Calibri" panose="020F0502020204030204" pitchFamily="34" charset="0"/>
              </a:rPr>
              <a:t>לדוגמא: ב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של ספר, נרצה לשמור עבור כל ספר גם את פרטי המוציא לאור. כדי שלא נכפיל את נתוני המוציא לאור בכל הספרים שהוא הוציא, נעדיף להשתמש ב </a:t>
            </a:r>
            <a:r>
              <a:rPr lang="en-US" sz="2500" dirty="0">
                <a:latin typeface="Calibri" panose="020F0502020204030204" pitchFamily="34" charset="0"/>
                <a:cs typeface="Calibri" panose="020F0502020204030204" pitchFamily="34" charset="0"/>
              </a:rPr>
              <a:t>reference</a:t>
            </a:r>
            <a:r>
              <a:rPr lang="he-IL" sz="2500" dirty="0">
                <a:latin typeface="Calibri" panose="020F0502020204030204" pitchFamily="34" charset="0"/>
                <a:cs typeface="Calibri" panose="020F0502020204030204" pitchFamily="34" charset="0"/>
              </a:rPr>
              <a:t> ולא ב </a:t>
            </a:r>
            <a:r>
              <a:rPr lang="en-US" sz="2500" dirty="0">
                <a:latin typeface="Calibri" panose="020F0502020204030204" pitchFamily="34" charset="0"/>
                <a:cs typeface="Calibri" panose="020F0502020204030204" pitchFamily="34" charset="0"/>
              </a:rPr>
              <a:t>embedded document</a:t>
            </a:r>
            <a:r>
              <a:rPr lang="he-IL" sz="2500" dirty="0">
                <a:latin typeface="Calibri" panose="020F0502020204030204" pitchFamily="34" charset="0"/>
                <a:cs typeface="Calibri" panose="020F0502020204030204" pitchFamily="34" charset="0"/>
              </a:rPr>
              <a:t> – כאשר בכל </a:t>
            </a:r>
            <a:r>
              <a:rPr lang="en-US" sz="2500" dirty="0">
                <a:latin typeface="Calibri" panose="020F0502020204030204" pitchFamily="34" charset="0"/>
                <a:cs typeface="Calibri" panose="020F0502020204030204" pitchFamily="34" charset="0"/>
              </a:rPr>
              <a:t>document</a:t>
            </a:r>
            <a:r>
              <a:rPr lang="he-IL" sz="2500" dirty="0">
                <a:latin typeface="Calibri" panose="020F0502020204030204" pitchFamily="34" charset="0"/>
                <a:cs typeface="Calibri" panose="020F0502020204030204" pitchFamily="34" charset="0"/>
              </a:rPr>
              <a:t> מסוג </a:t>
            </a:r>
            <a:r>
              <a:rPr lang="en-US" sz="2500" dirty="0">
                <a:latin typeface="Calibri" panose="020F0502020204030204" pitchFamily="34" charset="0"/>
                <a:cs typeface="Calibri" panose="020F0502020204030204" pitchFamily="34" charset="0"/>
              </a:rPr>
              <a:t>book</a:t>
            </a:r>
            <a:r>
              <a:rPr lang="he-IL" sz="2500" dirty="0">
                <a:latin typeface="Calibri" panose="020F0502020204030204" pitchFamily="34" charset="0"/>
                <a:cs typeface="Calibri" panose="020F0502020204030204" pitchFamily="34" charset="0"/>
              </a:rPr>
              <a:t> נוסיף שדה בשם </a:t>
            </a:r>
            <a:r>
              <a:rPr lang="en-US" sz="2500" dirty="0" err="1">
                <a:latin typeface="Calibri" panose="020F0502020204030204" pitchFamily="34" charset="0"/>
                <a:cs typeface="Calibri" panose="020F0502020204030204" pitchFamily="34" charset="0"/>
              </a:rPr>
              <a:t>publisherID</a:t>
            </a:r>
            <a:r>
              <a:rPr lang="he-IL" sz="2500" dirty="0">
                <a:latin typeface="Calibri" panose="020F0502020204030204" pitchFamily="34" charset="0"/>
                <a:cs typeface="Calibri" panose="020F0502020204030204" pitchFamily="34" charset="0"/>
              </a:rPr>
              <a:t> אשר מקשר אותנו עם המסמך המתאים ב</a:t>
            </a:r>
            <a:r>
              <a:rPr lang="en-US" sz="2500" dirty="0">
                <a:latin typeface="Calibri" panose="020F0502020204030204" pitchFamily="34" charset="0"/>
                <a:cs typeface="Calibri" panose="020F0502020204030204" pitchFamily="34" charset="0"/>
              </a:rPr>
              <a:t> </a:t>
            </a:r>
            <a:r>
              <a:rPr lang="he-IL" sz="2500"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של </a:t>
            </a:r>
            <a:r>
              <a:rPr lang="en-US" sz="2500" dirty="0">
                <a:latin typeface="Calibri" panose="020F0502020204030204" pitchFamily="34" charset="0"/>
                <a:cs typeface="Calibri" panose="020F0502020204030204" pitchFamily="34" charset="0"/>
              </a:rPr>
              <a:t>publisher</a:t>
            </a:r>
            <a:r>
              <a:rPr lang="he-IL" sz="25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2500" dirty="0">
                <a:latin typeface="Calibri" panose="020F0502020204030204" pitchFamily="34" charset="0"/>
                <a:cs typeface="Calibri" panose="020F0502020204030204" pitchFamily="34" charset="0"/>
              </a:rPr>
              <a:t>לעיתים </a:t>
            </a:r>
            <a:r>
              <a:rPr lang="en-US" sz="2500" dirty="0">
                <a:latin typeface="Calibri" panose="020F0502020204030204" pitchFamily="34" charset="0"/>
                <a:cs typeface="Calibri" panose="020F0502020204030204" pitchFamily="34" charset="0"/>
              </a:rPr>
              <a:t>embedded documents</a:t>
            </a:r>
            <a:r>
              <a:rPr lang="he-IL" sz="2500" dirty="0">
                <a:latin typeface="Calibri" panose="020F0502020204030204" pitchFamily="34" charset="0"/>
                <a:cs typeface="Calibri" panose="020F0502020204030204" pitchFamily="34" charset="0"/>
              </a:rPr>
              <a:t> עשויים לגרום למסמכים ענקיים, כאשר האפליקציה בדרך כלל לא צורכת שליפה של כל הנתונים, במקרה זה, נעדיף לחלק לשני אוספים, כאשר באוסף הראשון נשים את כל הדברים שבד"כ רלוונטיים עבור האפליקציה ובאוסף השני נוסיף את הדברים הנוספים.</a:t>
            </a:r>
            <a:br>
              <a:rPr lang="en-US" sz="2500" dirty="0">
                <a:latin typeface="Calibri" panose="020F0502020204030204" pitchFamily="34" charset="0"/>
                <a:cs typeface="Calibri" panose="020F0502020204030204" pitchFamily="34" charset="0"/>
              </a:rPr>
            </a:br>
            <a:r>
              <a:rPr lang="he-IL" sz="2500" dirty="0">
                <a:latin typeface="Calibri" panose="020F0502020204030204" pitchFamily="34" charset="0"/>
                <a:cs typeface="Calibri" panose="020F0502020204030204" pitchFamily="34" charset="0"/>
              </a:rPr>
              <a:t>לדוגמא: כאשר אנו צוברים מידע על לקוח מסוים, ומעניין אותנו לדעת איזה מוצרים הוא רכש לאחרונה, ע"מ לדעת איזה פרסומות לשלוח לו. בתוך ה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של הלקוח נשמור רק את 10 המוצרים האחרונים שרכש הלקוח, כיוון שמידע זה רלוונטי ביותר עבורנו, בנוסף, ניצור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נוסף של </a:t>
            </a:r>
            <a:r>
              <a:rPr lang="en-US" sz="2500" dirty="0" err="1">
                <a:latin typeface="Calibri" panose="020F0502020204030204" pitchFamily="34" charset="0"/>
                <a:cs typeface="Calibri" panose="020F0502020204030204" pitchFamily="34" charset="0"/>
              </a:rPr>
              <a:t>productsForCustomer</a:t>
            </a:r>
            <a:r>
              <a:rPr lang="he-IL" sz="2500" dirty="0">
                <a:latin typeface="Calibri" panose="020F0502020204030204" pitchFamily="34" charset="0"/>
                <a:cs typeface="Calibri" panose="020F0502020204030204" pitchFamily="34" charset="0"/>
              </a:rPr>
              <a:t> בו נשמור את כל המוצרים שרכש הלקוח, ואותו נקשר ל </a:t>
            </a:r>
            <a:r>
              <a:rPr lang="en-US" sz="2500" dirty="0">
                <a:latin typeface="Calibri" panose="020F0502020204030204" pitchFamily="34" charset="0"/>
                <a:cs typeface="Calibri" panose="020F0502020204030204" pitchFamily="34" charset="0"/>
              </a:rPr>
              <a:t>collection</a:t>
            </a:r>
            <a:r>
              <a:rPr lang="he-IL" sz="2500" dirty="0">
                <a:latin typeface="Calibri" panose="020F0502020204030204" pitchFamily="34" charset="0"/>
                <a:cs typeface="Calibri" panose="020F0502020204030204" pitchFamily="34" charset="0"/>
              </a:rPr>
              <a:t> של הלקוח ע"י ה </a:t>
            </a:r>
            <a:r>
              <a:rPr lang="en-US" sz="2500" dirty="0" err="1">
                <a:latin typeface="Calibri" panose="020F0502020204030204" pitchFamily="34" charset="0"/>
                <a:cs typeface="Calibri" panose="020F0502020204030204" pitchFamily="34" charset="0"/>
              </a:rPr>
              <a:t>customerID</a:t>
            </a:r>
            <a:r>
              <a:rPr lang="he-IL" sz="2500" dirty="0">
                <a:latin typeface="Calibri" panose="020F0502020204030204" pitchFamily="34" charset="0"/>
                <a:cs typeface="Calibri" panose="020F0502020204030204" pitchFamily="34" charset="0"/>
              </a:rPr>
              <a:t>.</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br>
              <a:rPr lang="en-US" dirty="0">
                <a:latin typeface="Calibri" panose="020F0502020204030204" pitchFamily="34" charset="0"/>
                <a:cs typeface="Calibri" panose="020F0502020204030204" pitchFamily="34" charset="0"/>
              </a:rPr>
            </a:b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FFC1EF57-3962-47B0-81DD-CF278AD4805F}"/>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117638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D08E45-1650-48B8-AC30-8EDB61CE1AE4}"/>
              </a:ext>
            </a:extLst>
          </p:cNvPr>
          <p:cNvSpPr>
            <a:spLocks noGrp="1"/>
          </p:cNvSpPr>
          <p:nvPr>
            <p:ph type="title"/>
          </p:nvPr>
        </p:nvSpPr>
        <p:spPr/>
        <p:txBody>
          <a:bodyPr/>
          <a:lstStyle/>
          <a:p>
            <a:r>
              <a:rPr lang="en-US" dirty="0"/>
              <a:t>Many to Many</a:t>
            </a:r>
            <a:endParaRPr lang="he-IL" dirty="0"/>
          </a:p>
        </p:txBody>
      </p:sp>
      <p:sp>
        <p:nvSpPr>
          <p:cNvPr id="3" name="מציין מיקום תוכן 2">
            <a:extLst>
              <a:ext uri="{FF2B5EF4-FFF2-40B4-BE49-F238E27FC236}">
                <a16:creationId xmlns:a16="http://schemas.microsoft.com/office/drawing/2014/main" id="{71EA27A2-89CD-452B-8F7B-A3F1858C8252}"/>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בקשר של רבים לרבים נאחסן בתוך ה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הראשי מערך שיכיל </a:t>
            </a:r>
            <a:r>
              <a:rPr lang="en-US" sz="1700" dirty="0">
                <a:latin typeface="Calibri" panose="020F0502020204030204" pitchFamily="34" charset="0"/>
                <a:cs typeface="Calibri" panose="020F0502020204030204" pitchFamily="34" charset="0"/>
              </a:rPr>
              <a:t>references</a:t>
            </a:r>
            <a:r>
              <a:rPr lang="he-IL" sz="1700" dirty="0">
                <a:latin typeface="Calibri" panose="020F0502020204030204" pitchFamily="34" charset="0"/>
                <a:cs typeface="Calibri" panose="020F0502020204030204" pitchFamily="34" charset="0"/>
              </a:rPr>
              <a:t> למסמכים מה </a:t>
            </a:r>
            <a:r>
              <a:rPr lang="en-US" sz="1700" dirty="0">
                <a:latin typeface="Calibri" panose="020F0502020204030204" pitchFamily="34" charset="0"/>
                <a:cs typeface="Calibri" panose="020F0502020204030204" pitchFamily="34" charset="0"/>
              </a:rPr>
              <a:t>collection</a:t>
            </a:r>
            <a:r>
              <a:rPr lang="he-IL" sz="1700" dirty="0">
                <a:latin typeface="Calibri" panose="020F0502020204030204" pitchFamily="34" charset="0"/>
                <a:cs typeface="Calibri" panose="020F0502020204030204" pitchFamily="34" charset="0"/>
              </a:rPr>
              <a:t> המשני.</a:t>
            </a:r>
          </a:p>
          <a:p>
            <a:pPr marL="0" indent="0">
              <a:buNone/>
            </a:pPr>
            <a:r>
              <a:rPr lang="he-IL" sz="1700" dirty="0">
                <a:latin typeface="Calibri" panose="020F0502020204030204" pitchFamily="34" charset="0"/>
                <a:cs typeface="Calibri" panose="020F0502020204030204" pitchFamily="34" charset="0"/>
              </a:rPr>
              <a:t>לדוגמא:</a:t>
            </a:r>
            <a:br>
              <a:rPr lang="en-US" sz="1700" dirty="0">
                <a:latin typeface="Calibri" panose="020F0502020204030204" pitchFamily="34" charset="0"/>
                <a:cs typeface="Calibri" panose="020F0502020204030204" pitchFamily="34" charset="0"/>
              </a:rPr>
            </a:br>
            <a:r>
              <a:rPr lang="he-IL" sz="1700" dirty="0">
                <a:latin typeface="Calibri" panose="020F0502020204030204" pitchFamily="34" charset="0"/>
                <a:cs typeface="Calibri" panose="020F0502020204030204" pitchFamily="34" charset="0"/>
              </a:rPr>
              <a:t>עבור מערכת שמכילה סטודנטים וקורסים כאשר כל סטודנט משתתף במספר קורסים ובכל קורס יש הרבה סטודנטים:</a:t>
            </a:r>
          </a:p>
          <a:p>
            <a:pPr marL="0" indent="0">
              <a:buNone/>
            </a:pPr>
            <a:endParaRPr lang="he-IL" sz="1700" dirty="0">
              <a:latin typeface="Calibri" panose="020F0502020204030204" pitchFamily="34" charset="0"/>
              <a:cs typeface="Calibri" panose="020F0502020204030204" pitchFamily="34" charset="0"/>
            </a:endParaRPr>
          </a:p>
          <a:p>
            <a:pPr marL="0" indent="0">
              <a:buNone/>
            </a:pPr>
            <a:endParaRPr lang="he-IL" sz="1700" dirty="0">
              <a:latin typeface="Calibri" panose="020F0502020204030204" pitchFamily="34" charset="0"/>
              <a:cs typeface="Calibri" panose="020F0502020204030204" pitchFamily="34" charset="0"/>
            </a:endParaRPr>
          </a:p>
          <a:p>
            <a:pPr marL="0" indent="0">
              <a:buNone/>
            </a:pPr>
            <a:endParaRPr lang="he-IL" sz="17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D7129A39-276C-4BED-9F7D-F06673E7F8BC}"/>
              </a:ext>
            </a:extLst>
          </p:cNvPr>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5" name="תמונה 4">
            <a:extLst>
              <a:ext uri="{FF2B5EF4-FFF2-40B4-BE49-F238E27FC236}">
                <a16:creationId xmlns:a16="http://schemas.microsoft.com/office/drawing/2014/main" id="{71606306-2DD2-4327-9664-A1F96FD458D9}"/>
              </a:ext>
            </a:extLst>
          </p:cNvPr>
          <p:cNvPicPr>
            <a:picLocks noChangeAspect="1"/>
          </p:cNvPicPr>
          <p:nvPr/>
        </p:nvPicPr>
        <p:blipFill>
          <a:blip r:embed="rId2"/>
          <a:stretch>
            <a:fillRect/>
          </a:stretch>
        </p:blipFill>
        <p:spPr>
          <a:xfrm>
            <a:off x="1474550" y="4419508"/>
            <a:ext cx="3998557" cy="2030396"/>
          </a:xfrm>
          <a:prstGeom prst="rect">
            <a:avLst/>
          </a:prstGeom>
        </p:spPr>
      </p:pic>
      <p:pic>
        <p:nvPicPr>
          <p:cNvPr id="6" name="תמונה 5">
            <a:extLst>
              <a:ext uri="{FF2B5EF4-FFF2-40B4-BE49-F238E27FC236}">
                <a16:creationId xmlns:a16="http://schemas.microsoft.com/office/drawing/2014/main" id="{41D352F0-6284-46A9-9B25-83B49D1E79D1}"/>
              </a:ext>
            </a:extLst>
          </p:cNvPr>
          <p:cNvPicPr>
            <a:picLocks noChangeAspect="1"/>
          </p:cNvPicPr>
          <p:nvPr/>
        </p:nvPicPr>
        <p:blipFill>
          <a:blip r:embed="rId3"/>
          <a:stretch>
            <a:fillRect/>
          </a:stretch>
        </p:blipFill>
        <p:spPr>
          <a:xfrm>
            <a:off x="6257000" y="4419508"/>
            <a:ext cx="2838450" cy="1704975"/>
          </a:xfrm>
          <a:prstGeom prst="rect">
            <a:avLst/>
          </a:prstGeom>
        </p:spPr>
      </p:pic>
    </p:spTree>
    <p:extLst>
      <p:ext uri="{BB962C8B-B14F-4D97-AF65-F5344CB8AC3E}">
        <p14:creationId xmlns:p14="http://schemas.microsoft.com/office/powerpoint/2010/main" val="898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90EC0D4-8CBA-4428-BCE2-881720209AB6}"/>
              </a:ext>
            </a:extLst>
          </p:cNvPr>
          <p:cNvSpPr>
            <a:spLocks noGrp="1"/>
          </p:cNvSpPr>
          <p:nvPr>
            <p:ph type="title"/>
          </p:nvPr>
        </p:nvSpPr>
        <p:spPr/>
        <p:txBody>
          <a:bodyPr/>
          <a:lstStyle/>
          <a:p>
            <a:pPr algn="r"/>
            <a:r>
              <a:rPr lang="en-US" dirty="0"/>
              <a:t>Big Data – </a:t>
            </a:r>
            <a:br>
              <a:rPr lang="en-US" dirty="0"/>
            </a:br>
            <a:r>
              <a:rPr lang="he-IL" dirty="0"/>
              <a:t>מאפיינים נוספים</a:t>
            </a:r>
          </a:p>
        </p:txBody>
      </p:sp>
      <p:sp>
        <p:nvSpPr>
          <p:cNvPr id="3" name="מציין מיקום תוכן 2">
            <a:extLst>
              <a:ext uri="{FF2B5EF4-FFF2-40B4-BE49-F238E27FC236}">
                <a16:creationId xmlns:a16="http://schemas.microsoft.com/office/drawing/2014/main" id="{0A001506-9B77-4B33-BA71-666CDB318A75}"/>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Low Veracity</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אמיתות (</a:t>
            </a:r>
            <a:r>
              <a:rPr lang="en-US" dirty="0">
                <a:latin typeface="Calibri" panose="020F0502020204030204" pitchFamily="34" charset="0"/>
                <a:cs typeface="Calibri" panose="020F0502020204030204" pitchFamily="34" charset="0"/>
              </a:rPr>
              <a:t>Data integrity</a:t>
            </a:r>
            <a:r>
              <a:rPr lang="he-IL" dirty="0">
                <a:latin typeface="Calibri" panose="020F0502020204030204" pitchFamily="34" charset="0"/>
                <a:cs typeface="Calibri" panose="020F0502020204030204" pitchFamily="34" charset="0"/>
              </a:rPr>
              <a:t>) - ככל שהמידע פחות אמין, פחות מדוקדק פר רשומה, פחות מבטיח חזרה על נתונים או שיבוש במידע של הנתונים, העברת ידע כפולה, משובשת, חלקית, חסרה, או נתונים שצריך להשלים אותם במהלך התהליך עצמו כך יותר נכון ואפשרי לעבור לפרויקט של </a:t>
            </a:r>
            <a:r>
              <a:rPr lang="en-US" dirty="0">
                <a:latin typeface="Calibri" panose="020F0502020204030204" pitchFamily="34" charset="0"/>
                <a:cs typeface="Calibri" panose="020F0502020204030204" pitchFamily="34" charset="0"/>
              </a:rPr>
              <a:t>Big data</a:t>
            </a:r>
            <a:r>
              <a:rPr lang="he-IL" dirty="0">
                <a:latin typeface="Calibri" panose="020F0502020204030204" pitchFamily="34" charset="0"/>
                <a:cs typeface="Calibri" panose="020F0502020204030204" pitchFamily="34" charset="0"/>
              </a:rPr>
              <a:t>. בניגוד לפרויקט </a:t>
            </a:r>
            <a:r>
              <a:rPr lang="he-IL" dirty="0" err="1">
                <a:latin typeface="Calibri" panose="020F0502020204030204" pitchFamily="34" charset="0"/>
                <a:cs typeface="Calibri" panose="020F0502020204030204" pitchFamily="34" charset="0"/>
              </a:rPr>
              <a:t>רלציוני</a:t>
            </a:r>
            <a:r>
              <a:rPr lang="he-IL" dirty="0">
                <a:latin typeface="Calibri" panose="020F0502020204030204" pitchFamily="34" charset="0"/>
                <a:cs typeface="Calibri" panose="020F0502020204030204" pitchFamily="34" charset="0"/>
              </a:rPr>
              <a:t> שיש לנו קשרים ואילוצים ומבנה קבוע של הסכמה והנתונים ומאד עומדים על אימות הנתונים</a:t>
            </a:r>
            <a:r>
              <a:rPr lang="en-US"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 </a:t>
            </a:r>
            <a:r>
              <a:rPr lang="en-US" dirty="0">
                <a:latin typeface="Calibri" panose="020F0502020204030204" pitchFamily="34" charset="0"/>
                <a:cs typeface="Calibri" panose="020F0502020204030204" pitchFamily="34" charset="0"/>
              </a:rPr>
              <a:t>Big data</a:t>
            </a:r>
            <a:r>
              <a:rPr lang="he-IL" dirty="0">
                <a:latin typeface="Calibri" panose="020F0502020204030204" pitchFamily="34" charset="0"/>
                <a:cs typeface="Calibri" panose="020F0502020204030204" pitchFamily="34" charset="0"/>
              </a:rPr>
              <a:t> אמיתות הנתונים נמוכה יותר, מוותרים על בדיקה של אמיתות הנתונים, הצלבת הנתונים, והבדיקה שאין לנו כפל של מידע. </a:t>
            </a:r>
          </a:p>
          <a:p>
            <a:pPr marL="0" indent="0">
              <a:buNone/>
            </a:pPr>
            <a:r>
              <a:rPr lang="he-IL" dirty="0">
                <a:latin typeface="Calibri" panose="020F0502020204030204" pitchFamily="34" charset="0"/>
                <a:cs typeface="Calibri" panose="020F0502020204030204" pitchFamily="34" charset="0"/>
              </a:rPr>
              <a:t>(עם השנים אמיתות הנתונים של </a:t>
            </a:r>
            <a:r>
              <a:rPr lang="en-US" dirty="0">
                <a:latin typeface="Calibri" panose="020F0502020204030204" pitchFamily="34" charset="0"/>
                <a:cs typeface="Calibri" panose="020F0502020204030204" pitchFamily="34" charset="0"/>
              </a:rPr>
              <a:t>Big Data</a:t>
            </a:r>
            <a:r>
              <a:rPr lang="he-IL" dirty="0">
                <a:latin typeface="Calibri" panose="020F0502020204030204" pitchFamily="34" charset="0"/>
                <a:cs typeface="Calibri" panose="020F0502020204030204" pitchFamily="34" charset="0"/>
              </a:rPr>
              <a:t> עולה)</a:t>
            </a:r>
          </a:p>
        </p:txBody>
      </p:sp>
      <p:sp>
        <p:nvSpPr>
          <p:cNvPr id="4" name="מציין מיקום של מספר שקופית 3">
            <a:extLst>
              <a:ext uri="{FF2B5EF4-FFF2-40B4-BE49-F238E27FC236}">
                <a16:creationId xmlns:a16="http://schemas.microsoft.com/office/drawing/2014/main" id="{668FB1F9-FEB0-4532-BDF7-5161A2A7577E}"/>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001435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A8CE87-85F7-4876-9A5E-D95E2AFB2523}"/>
              </a:ext>
            </a:extLst>
          </p:cNvPr>
          <p:cNvSpPr>
            <a:spLocks noGrp="1"/>
          </p:cNvSpPr>
          <p:nvPr>
            <p:ph type="title"/>
          </p:nvPr>
        </p:nvSpPr>
        <p:spPr/>
        <p:txBody>
          <a:bodyPr/>
          <a:lstStyle/>
          <a:p>
            <a:pPr algn="r"/>
            <a:r>
              <a:rPr lang="he-IL" dirty="0"/>
              <a:t>שימוש ב </a:t>
            </a:r>
            <a:r>
              <a:rPr lang="en-US" dirty="0"/>
              <a:t>Embedded Document</a:t>
            </a:r>
            <a:r>
              <a:rPr lang="he-IL" dirty="0"/>
              <a:t> – </a:t>
            </a:r>
            <a:br>
              <a:rPr lang="en-US" dirty="0"/>
            </a:br>
            <a:r>
              <a:rPr lang="he-IL" dirty="0"/>
              <a:t>יתרונות וחסרונות - סיכום</a:t>
            </a:r>
          </a:p>
        </p:txBody>
      </p:sp>
      <p:sp>
        <p:nvSpPr>
          <p:cNvPr id="3" name="מציין מיקום תוכן 2">
            <a:extLst>
              <a:ext uri="{FF2B5EF4-FFF2-40B4-BE49-F238E27FC236}">
                <a16:creationId xmlns:a16="http://schemas.microsoft.com/office/drawing/2014/main" id="{BDA2BCCA-5D02-48EF-907C-8CFBB1A3D950}"/>
              </a:ext>
            </a:extLst>
          </p:cNvPr>
          <p:cNvSpPr>
            <a:spLocks noGrp="1"/>
          </p:cNvSpPr>
          <p:nvPr>
            <p:ph idx="1"/>
          </p:nvPr>
        </p:nvSpPr>
        <p:spPr/>
        <p:txBody>
          <a:bodyPr/>
          <a:lstStyle/>
          <a:p>
            <a:pPr marL="0" indent="0">
              <a:buNone/>
            </a:pPr>
            <a:r>
              <a:rPr lang="he-IL" sz="1500" b="1" dirty="0">
                <a:latin typeface="Calibri" panose="020F0502020204030204" pitchFamily="34" charset="0"/>
                <a:cs typeface="Calibri" panose="020F0502020204030204" pitchFamily="34" charset="0"/>
              </a:rPr>
              <a:t>היתרון העיקרי:</a:t>
            </a:r>
            <a:br>
              <a:rPr lang="en-US" sz="1500" dirty="0">
                <a:latin typeface="Calibri" panose="020F0502020204030204" pitchFamily="34" charset="0"/>
                <a:cs typeface="Calibri" panose="020F0502020204030204" pitchFamily="34" charset="0"/>
              </a:rPr>
            </a:br>
            <a:r>
              <a:rPr lang="he-IL" sz="1500" dirty="0">
                <a:latin typeface="Calibri" panose="020F0502020204030204" pitchFamily="34" charset="0"/>
                <a:cs typeface="Calibri" panose="020F0502020204030204" pitchFamily="34" charset="0"/>
              </a:rPr>
              <a:t>היתרון העיקרי והמשמעותי שהוא למעשה הסיבה לשימוש ב </a:t>
            </a:r>
            <a:r>
              <a:rPr lang="en-US" sz="1500" dirty="0">
                <a:latin typeface="Calibri" panose="020F0502020204030204" pitchFamily="34" charset="0"/>
                <a:cs typeface="Calibri" panose="020F0502020204030204" pitchFamily="34" charset="0"/>
              </a:rPr>
              <a:t>embedded documents</a:t>
            </a:r>
            <a:r>
              <a:rPr lang="he-IL" sz="1500" dirty="0">
                <a:latin typeface="Calibri" panose="020F0502020204030204" pitchFamily="34" charset="0"/>
                <a:cs typeface="Calibri" panose="020F0502020204030204" pitchFamily="34" charset="0"/>
              </a:rPr>
              <a:t> הוא מהירות הביצועים - כאשר שולפים את הנתונים, אין צורך ללכת ולחפש מידע ב </a:t>
            </a:r>
            <a:r>
              <a:rPr lang="en-US" sz="1500" dirty="0">
                <a:latin typeface="Calibri" panose="020F0502020204030204" pitchFamily="34" charset="0"/>
                <a:cs typeface="Calibri" panose="020F0502020204030204" pitchFamily="34" charset="0"/>
              </a:rPr>
              <a:t>collections</a:t>
            </a:r>
            <a:r>
              <a:rPr lang="he-IL" sz="1500" dirty="0">
                <a:latin typeface="Calibri" panose="020F0502020204030204" pitchFamily="34" charset="0"/>
                <a:cs typeface="Calibri" panose="020F0502020204030204" pitchFamily="34" charset="0"/>
              </a:rPr>
              <a:t> אחרים ע"מ לקבל את המידע השלם, פשוט קוראים את כל המסמך כמו שהוא ושולפים את הנתונים. כמו"כ בכתיבת הנתונים ל </a:t>
            </a:r>
            <a:r>
              <a:rPr lang="en-US" sz="1500" dirty="0">
                <a:latin typeface="Calibri" panose="020F0502020204030204" pitchFamily="34" charset="0"/>
                <a:cs typeface="Calibri" panose="020F0502020204030204" pitchFamily="34" charset="0"/>
              </a:rPr>
              <a:t>database</a:t>
            </a:r>
            <a:r>
              <a:rPr lang="he-IL" sz="1500" dirty="0">
                <a:latin typeface="Calibri" panose="020F0502020204030204" pitchFamily="34" charset="0"/>
                <a:cs typeface="Calibri" panose="020F0502020204030204" pitchFamily="34" charset="0"/>
              </a:rPr>
              <a:t>, פשוט "שופכים" את הנתונים לתוך ה </a:t>
            </a:r>
            <a:r>
              <a:rPr lang="en-US" sz="1500" dirty="0">
                <a:latin typeface="Calibri" panose="020F0502020204030204" pitchFamily="34" charset="0"/>
                <a:cs typeface="Calibri" panose="020F0502020204030204" pitchFamily="34" charset="0"/>
              </a:rPr>
              <a:t>database</a:t>
            </a:r>
            <a:r>
              <a:rPr lang="he-IL" sz="1500" dirty="0">
                <a:latin typeface="Calibri" panose="020F0502020204030204" pitchFamily="34" charset="0"/>
                <a:cs typeface="Calibri" panose="020F0502020204030204" pitchFamily="34" charset="0"/>
              </a:rPr>
              <a:t>.</a:t>
            </a:r>
          </a:p>
          <a:p>
            <a:pPr marL="0" indent="0">
              <a:buNone/>
            </a:pPr>
            <a:r>
              <a:rPr lang="he-IL" sz="1500" b="1" dirty="0">
                <a:latin typeface="Calibri" panose="020F0502020204030204" pitchFamily="34" charset="0"/>
                <a:cs typeface="Calibri" panose="020F0502020204030204" pitchFamily="34" charset="0"/>
              </a:rPr>
              <a:t>חסרונות:</a:t>
            </a:r>
          </a:p>
          <a:p>
            <a:pPr>
              <a:buFont typeface="Courier New" panose="02070309020205020404" pitchFamily="49" charset="0"/>
              <a:buChar char="o"/>
            </a:pPr>
            <a:r>
              <a:rPr lang="he-IL" sz="1500" dirty="0">
                <a:latin typeface="Calibri" panose="020F0502020204030204" pitchFamily="34" charset="0"/>
                <a:cs typeface="Calibri" panose="020F0502020204030204" pitchFamily="34" charset="0"/>
              </a:rPr>
              <a:t>כאשר מבצעים מספר כתיבות של תתי אובייקטים שקשורים לאותו ה </a:t>
            </a:r>
            <a:r>
              <a:rPr lang="en-US" sz="1500" dirty="0">
                <a:latin typeface="Calibri" panose="020F0502020204030204" pitchFamily="34" charset="0"/>
                <a:cs typeface="Calibri" panose="020F0502020204030204" pitchFamily="34" charset="0"/>
              </a:rPr>
              <a:t>document</a:t>
            </a:r>
            <a:r>
              <a:rPr lang="he-IL" sz="1500" dirty="0">
                <a:latin typeface="Calibri" panose="020F0502020204030204" pitchFamily="34" charset="0"/>
                <a:cs typeface="Calibri" panose="020F0502020204030204" pitchFamily="34" charset="0"/>
              </a:rPr>
              <a:t> – בכל פעם צריך לחפש את ה </a:t>
            </a:r>
            <a:r>
              <a:rPr lang="en-US" sz="1500" dirty="0">
                <a:latin typeface="Calibri" panose="020F0502020204030204" pitchFamily="34" charset="0"/>
                <a:cs typeface="Calibri" panose="020F0502020204030204" pitchFamily="34" charset="0"/>
              </a:rPr>
              <a:t> document</a:t>
            </a:r>
            <a:r>
              <a:rPr lang="he-IL" sz="1500" dirty="0">
                <a:latin typeface="Calibri" panose="020F0502020204030204" pitchFamily="34" charset="0"/>
                <a:cs typeface="Calibri" panose="020F0502020204030204" pitchFamily="34" charset="0"/>
              </a:rPr>
              <a:t> הראשי מחדש ולעדכן, מה שמאט את הביצועים.</a:t>
            </a:r>
          </a:p>
          <a:p>
            <a:pPr>
              <a:buFont typeface="Courier New" panose="02070309020205020404" pitchFamily="49" charset="0"/>
              <a:buChar char="o"/>
            </a:pPr>
            <a:r>
              <a:rPr lang="he-IL" sz="1500" dirty="0">
                <a:latin typeface="Calibri" panose="020F0502020204030204" pitchFamily="34" charset="0"/>
                <a:cs typeface="Calibri" panose="020F0502020204030204" pitchFamily="34" charset="0"/>
              </a:rPr>
              <a:t>השימוש יכול לגרום לכפילות של נתונים במידה וכמה </a:t>
            </a:r>
            <a:r>
              <a:rPr lang="en-US" sz="1500" dirty="0">
                <a:latin typeface="Calibri" panose="020F0502020204030204" pitchFamily="34" charset="0"/>
                <a:cs typeface="Calibri" panose="020F0502020204030204" pitchFamily="34" charset="0"/>
              </a:rPr>
              <a:t>documents</a:t>
            </a:r>
            <a:r>
              <a:rPr lang="he-IL" sz="1500" dirty="0">
                <a:latin typeface="Calibri" panose="020F0502020204030204" pitchFamily="34" charset="0"/>
                <a:cs typeface="Calibri" panose="020F0502020204030204" pitchFamily="34" charset="0"/>
              </a:rPr>
              <a:t> מכילים את אותם </a:t>
            </a:r>
            <a:r>
              <a:rPr lang="en-US" sz="1500" dirty="0">
                <a:latin typeface="Calibri" panose="020F0502020204030204" pitchFamily="34" charset="0"/>
                <a:cs typeface="Calibri" panose="020F0502020204030204" pitchFamily="34" charset="0"/>
              </a:rPr>
              <a:t>embedded documents</a:t>
            </a:r>
            <a:r>
              <a:rPr lang="he-IL" sz="15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sz="1500" dirty="0">
                <a:latin typeface="Calibri" panose="020F0502020204030204" pitchFamily="34" charset="0"/>
                <a:cs typeface="Calibri" panose="020F0502020204030204" pitchFamily="34" charset="0"/>
              </a:rPr>
              <a:t>מסמכים ענקיים – אם נאחסן כ </a:t>
            </a:r>
            <a:r>
              <a:rPr lang="en-US" sz="1500" dirty="0">
                <a:latin typeface="Calibri" panose="020F0502020204030204" pitchFamily="34" charset="0"/>
                <a:cs typeface="Calibri" panose="020F0502020204030204" pitchFamily="34" charset="0"/>
              </a:rPr>
              <a:t>embedded documents</a:t>
            </a:r>
            <a:r>
              <a:rPr lang="he-IL" sz="1500" dirty="0">
                <a:latin typeface="Calibri" panose="020F0502020204030204" pitchFamily="34" charset="0"/>
                <a:cs typeface="Calibri" panose="020F0502020204030204" pitchFamily="34" charset="0"/>
              </a:rPr>
              <a:t> נתונים שלא צריכים אותם בשוטף, נאט את הביצועים ונקבל מבנה נתונים שאינו ברור לעין.</a:t>
            </a:r>
          </a:p>
          <a:p>
            <a:pPr>
              <a:buFont typeface="Courier New" panose="02070309020205020404" pitchFamily="49" charset="0"/>
              <a:buChar char="o"/>
            </a:pPr>
            <a:endParaRPr lang="he-IL" sz="1500" dirty="0">
              <a:latin typeface="Calibri" panose="020F0502020204030204" pitchFamily="34" charset="0"/>
              <a:cs typeface="Calibri" panose="020F0502020204030204" pitchFamily="34" charset="0"/>
            </a:endParaRPr>
          </a:p>
          <a:p>
            <a:pPr>
              <a:buFont typeface="Courier New" panose="02070309020205020404" pitchFamily="49" charset="0"/>
              <a:buChar char="o"/>
            </a:pPr>
            <a:endParaRPr lang="he-IL" sz="15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0BB3A280-C8A1-4115-BC9F-FF6005C60A8F}"/>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3038918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85602F-25B8-4373-B505-6A45D09DCB64}"/>
              </a:ext>
            </a:extLst>
          </p:cNvPr>
          <p:cNvSpPr>
            <a:spLocks noGrp="1"/>
          </p:cNvSpPr>
          <p:nvPr>
            <p:ph type="title"/>
          </p:nvPr>
        </p:nvSpPr>
        <p:spPr/>
        <p:txBody>
          <a:bodyPr/>
          <a:lstStyle/>
          <a:p>
            <a:pPr algn="r"/>
            <a:r>
              <a:rPr lang="he-IL" dirty="0"/>
              <a:t>שימוש ב </a:t>
            </a:r>
            <a:r>
              <a:rPr lang="en-US" dirty="0"/>
              <a:t>Reference</a:t>
            </a:r>
            <a:r>
              <a:rPr lang="he-IL" dirty="0"/>
              <a:t> – יתרונות וחסרונות - סיכום</a:t>
            </a:r>
          </a:p>
        </p:txBody>
      </p:sp>
      <p:sp>
        <p:nvSpPr>
          <p:cNvPr id="3" name="מציין מיקום תוכן 2">
            <a:extLst>
              <a:ext uri="{FF2B5EF4-FFF2-40B4-BE49-F238E27FC236}">
                <a16:creationId xmlns:a16="http://schemas.microsoft.com/office/drawing/2014/main" id="{4F812257-8E8A-4533-86CD-C17031B358F8}"/>
              </a:ext>
            </a:extLst>
          </p:cNvPr>
          <p:cNvSpPr>
            <a:spLocks noGrp="1"/>
          </p:cNvSpPr>
          <p:nvPr>
            <p:ph idx="1"/>
          </p:nvPr>
        </p:nvSpPr>
        <p:spPr/>
        <p:txBody>
          <a:bodyPr>
            <a:normAutofit fontScale="85000" lnSpcReduction="10000"/>
          </a:bodyPr>
          <a:lstStyle/>
          <a:p>
            <a:pPr marL="0" indent="0">
              <a:buNone/>
            </a:pPr>
            <a:r>
              <a:rPr lang="he-IL" b="1" dirty="0">
                <a:latin typeface="Calibri" panose="020F0502020204030204" pitchFamily="34" charset="0"/>
                <a:cs typeface="Calibri" panose="020F0502020204030204" pitchFamily="34" charset="0"/>
              </a:rPr>
              <a:t>היתרון העיקרי:</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שימוש במסמכים קטנים יותר המכילים נתונים שהגישה אליהם תכופה יותר מקטין את הגודל הכולל של ערכת העבודה. מסמכים קטנים יותר אלו מביאים </a:t>
            </a:r>
            <a:r>
              <a:rPr lang="he-IL" b="1" dirty="0">
                <a:latin typeface="Calibri" panose="020F0502020204030204" pitchFamily="34" charset="0"/>
                <a:cs typeface="Calibri" panose="020F0502020204030204" pitchFamily="34" charset="0"/>
              </a:rPr>
              <a:t>לשיפור ביצועי הקריאה </a:t>
            </a:r>
            <a:r>
              <a:rPr lang="he-IL" dirty="0">
                <a:latin typeface="Calibri" panose="020F0502020204030204" pitchFamily="34" charset="0"/>
                <a:cs typeface="Calibri" panose="020F0502020204030204" pitchFamily="34" charset="0"/>
              </a:rPr>
              <a:t>ומאפשרים יותר זיכרון עבור היישום.</a:t>
            </a:r>
          </a:p>
          <a:p>
            <a:pPr marL="0" indent="0">
              <a:buNone/>
            </a:pPr>
            <a:r>
              <a:rPr lang="he-IL" b="1" dirty="0">
                <a:latin typeface="Calibri" panose="020F0502020204030204" pitchFamily="34" charset="0"/>
                <a:cs typeface="Calibri" panose="020F0502020204030204" pitchFamily="34" charset="0"/>
              </a:rPr>
              <a:t>החסרונות בשימוש ב </a:t>
            </a:r>
            <a:r>
              <a:rPr lang="en-US" b="1" dirty="0">
                <a:latin typeface="Calibri" panose="020F0502020204030204" pitchFamily="34" charset="0"/>
                <a:cs typeface="Calibri" panose="020F0502020204030204" pitchFamily="34" charset="0"/>
              </a:rPr>
              <a:t>reference</a:t>
            </a:r>
            <a:r>
              <a:rPr lang="he-IL" b="1"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פיצול הנתונים לאוספים קטנים רבים עשוי להגביר את תחזוקת מסד הנתונים הנדרשת, מכיוון שעלול להיות קשה לעקוב אחר הנתונים המאוחסנים באיזה אוסף.</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בקשר של יחיד לרבים – כאשר במסמך הראשי נאחסן את הנתונים הרלוונטיים יותר עבור האפליקציה, נצטרך לחזור ולאחסן אותם שוב גם ב </a:t>
            </a:r>
            <a:r>
              <a:rPr lang="en-US" dirty="0">
                <a:latin typeface="Calibri" panose="020F0502020204030204" pitchFamily="34" charset="0"/>
                <a:cs typeface="Calibri" panose="020F0502020204030204" pitchFamily="34" charset="0"/>
              </a:rPr>
              <a:t>collection</a:t>
            </a:r>
            <a:r>
              <a:rPr lang="he-IL" dirty="0">
                <a:latin typeface="Calibri" panose="020F0502020204030204" pitchFamily="34" charset="0"/>
                <a:cs typeface="Calibri" panose="020F0502020204030204" pitchFamily="34" charset="0"/>
              </a:rPr>
              <a:t> המשני (דוגמת המוצרים ללקוח לעיל), מה שגורם להכפלה של נתונים.</a:t>
            </a:r>
          </a:p>
          <a:p>
            <a:pPr marL="0" indent="0">
              <a:buNone/>
            </a:pPr>
            <a:br>
              <a:rPr lang="en-US"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Note:</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ביצירת </a:t>
            </a:r>
            <a:r>
              <a:rPr lang="en-US" dirty="0">
                <a:latin typeface="Calibri" panose="020F0502020204030204" pitchFamily="34" charset="0"/>
                <a:cs typeface="Calibri" panose="020F0502020204030204" pitchFamily="34" charset="0"/>
              </a:rPr>
              <a:t>reference</a:t>
            </a:r>
            <a:r>
              <a:rPr lang="he-IL" dirty="0">
                <a:latin typeface="Calibri" panose="020F0502020204030204" pitchFamily="34" charset="0"/>
                <a:cs typeface="Calibri" panose="020F0502020204030204" pitchFamily="34" charset="0"/>
              </a:rPr>
              <a:t> חשוב מאד להבין איך בנויה האפליקציה ומהי הדרך בה היא טוענת את הנתונים. אם מפצלים את הנתונים למספר אוספים בצורה לא נכונה, היישום יצטרך לעתים קרובות לקפוץ מאוסף לאוסף במסד הנתונים, ולהסתמך על פעולות </a:t>
            </a:r>
            <a:r>
              <a:rPr lang="en-US" dirty="0">
                <a:latin typeface="Calibri" panose="020F0502020204030204" pitchFamily="34" charset="0"/>
                <a:cs typeface="Calibri" panose="020F0502020204030204" pitchFamily="34" charset="0"/>
              </a:rPr>
              <a:t>JOIN</a:t>
            </a:r>
            <a:r>
              <a:rPr lang="he-IL" dirty="0">
                <a:latin typeface="Calibri" panose="020F0502020204030204" pitchFamily="34" charset="0"/>
                <a:cs typeface="Calibri" panose="020F0502020204030204" pitchFamily="34" charset="0"/>
              </a:rPr>
              <a:t> כדי לאחזר את כל הנתונים הדרושים לו....</a:t>
            </a: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C792755E-D635-4361-8E51-6AE4EFCDC57B}"/>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435037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73FD5B-28A6-43E7-A160-A01952C68596}"/>
              </a:ext>
            </a:extLst>
          </p:cNvPr>
          <p:cNvSpPr>
            <a:spLocks noGrp="1"/>
          </p:cNvSpPr>
          <p:nvPr>
            <p:ph type="title"/>
          </p:nvPr>
        </p:nvSpPr>
        <p:spPr/>
        <p:txBody>
          <a:bodyPr/>
          <a:lstStyle/>
          <a:p>
            <a:pPr algn="r"/>
            <a:r>
              <a:rPr lang="en-US" dirty="0"/>
              <a:t>Reference &amp; Embedded Documents</a:t>
            </a:r>
            <a:r>
              <a:rPr lang="he-IL" dirty="0"/>
              <a:t> - תרגיל</a:t>
            </a:r>
          </a:p>
        </p:txBody>
      </p:sp>
      <p:sp>
        <p:nvSpPr>
          <p:cNvPr id="3" name="מציין מיקום תוכן 2">
            <a:extLst>
              <a:ext uri="{FF2B5EF4-FFF2-40B4-BE49-F238E27FC236}">
                <a16:creationId xmlns:a16="http://schemas.microsoft.com/office/drawing/2014/main" id="{8838F014-970F-4563-A354-2CEBFADF2314}"/>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למסד הנתונים של החנות שיצרת, הוסיפי:</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אוסף של מחלקות – כל מחלקה כוללת בתוכה: קוד מחלקה, שם מחלקה</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אוסף של פריטים, כל פריט יכלול בתוכו: קוד פריט, שם פריט, מחיר וקוד מחלקה</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קשרי כל מוכר למחלקה מסוימת בה הוא עובד (כל מוכר יכול לעבוד במחלקה אחת בלבד)</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הוסיפי לכל לקוח אובייקט של כתובת הכולל: שם רחוב, מספר רחוב, שם עיר ומיקוד</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שני את אוסף הספקים כך שכל אחד מה </a:t>
            </a:r>
            <a:r>
              <a:rPr lang="en-US" dirty="0">
                <a:latin typeface="Calibri" panose="020F0502020204030204" pitchFamily="34" charset="0"/>
                <a:cs typeface="Calibri" panose="020F0502020204030204" pitchFamily="34" charset="0"/>
              </a:rPr>
              <a:t>documents</a:t>
            </a:r>
            <a:r>
              <a:rPr lang="he-IL" dirty="0">
                <a:latin typeface="Calibri" panose="020F0502020204030204" pitchFamily="34" charset="0"/>
                <a:cs typeface="Calibri" panose="020F0502020204030204" pitchFamily="34" charset="0"/>
              </a:rPr>
              <a:t> שלו יכלול בתוכו במקום שם חברה </a:t>
            </a:r>
            <a:r>
              <a:rPr lang="en-US" dirty="0">
                <a:latin typeface="Calibri" panose="020F0502020204030204" pitchFamily="34" charset="0"/>
                <a:cs typeface="Calibri" panose="020F0502020204030204" pitchFamily="34" charset="0"/>
              </a:rPr>
              <a:t>sub document</a:t>
            </a:r>
            <a:r>
              <a:rPr lang="he-IL" dirty="0">
                <a:latin typeface="Calibri" panose="020F0502020204030204" pitchFamily="34" charset="0"/>
                <a:cs typeface="Calibri" panose="020F0502020204030204" pitchFamily="34" charset="0"/>
              </a:rPr>
              <a:t> מסוג חברה שכולל בתוכו: קוד חברה, שם חברה ומדינה (נסי להבין למה במקרה זה השתמשנו ב </a:t>
            </a:r>
            <a:r>
              <a:rPr lang="en-US" dirty="0">
                <a:latin typeface="Calibri" panose="020F0502020204030204" pitchFamily="34" charset="0"/>
                <a:cs typeface="Calibri" panose="020F0502020204030204" pitchFamily="34" charset="0"/>
              </a:rPr>
              <a:t>embedded document</a:t>
            </a:r>
            <a:r>
              <a:rPr lang="he-IL" dirty="0">
                <a:latin typeface="Calibri" panose="020F0502020204030204" pitchFamily="34" charset="0"/>
                <a:cs typeface="Calibri" panose="020F0502020204030204" pitchFamily="34" charset="0"/>
              </a:rPr>
              <a:t> ובמקרה המחלקות ב </a:t>
            </a:r>
            <a:r>
              <a:rPr lang="en-US" dirty="0">
                <a:latin typeface="Calibri" panose="020F0502020204030204" pitchFamily="34" charset="0"/>
                <a:cs typeface="Calibri" panose="020F0502020204030204" pitchFamily="34" charset="0"/>
              </a:rPr>
              <a:t>reference</a:t>
            </a:r>
            <a:r>
              <a:rPr lang="he-IL" dirty="0">
                <a:latin typeface="Calibri" panose="020F0502020204030204" pitchFamily="34" charset="0"/>
                <a:cs typeface="Calibri" panose="020F0502020204030204" pitchFamily="34" charset="0"/>
              </a:rPr>
              <a:t>).</a:t>
            </a:r>
          </a:p>
          <a:p>
            <a:pPr>
              <a:buFont typeface="Courier New" panose="02070309020205020404" pitchFamily="49" charset="0"/>
              <a:buChar char="o"/>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38325612-2740-48B0-9C54-621FD78643D2}"/>
              </a:ext>
            </a:extLst>
          </p:cNvPr>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1766874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A9FA8D-1E1C-41D1-BBE0-51E25231F23F}"/>
              </a:ext>
            </a:extLst>
          </p:cNvPr>
          <p:cNvSpPr>
            <a:spLocks noGrp="1"/>
          </p:cNvSpPr>
          <p:nvPr>
            <p:ph type="title"/>
          </p:nvPr>
        </p:nvSpPr>
        <p:spPr/>
        <p:txBody>
          <a:bodyPr/>
          <a:lstStyle/>
          <a:p>
            <a:r>
              <a:rPr lang="en-US" dirty="0"/>
              <a:t>Aggregations</a:t>
            </a:r>
            <a:endParaRPr lang="he-IL" dirty="0"/>
          </a:p>
        </p:txBody>
      </p:sp>
      <p:sp>
        <p:nvSpPr>
          <p:cNvPr id="3" name="מציין מיקום תוכן 2">
            <a:extLst>
              <a:ext uri="{FF2B5EF4-FFF2-40B4-BE49-F238E27FC236}">
                <a16:creationId xmlns:a16="http://schemas.microsoft.com/office/drawing/2014/main" id="{2C62B582-31D4-4127-8DDE-E502EA98EC77}"/>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Aggregation</a:t>
            </a:r>
            <a:r>
              <a:rPr lang="he-IL" dirty="0">
                <a:latin typeface="Calibri" panose="020F0502020204030204" pitchFamily="34" charset="0"/>
                <a:cs typeface="Calibri" panose="020F0502020204030204" pitchFamily="34" charset="0"/>
              </a:rPr>
              <a:t> (צבירה) היא דרך לעבד מספר רב של מסמכים באוסף באמצעות העברתם בשלבים שונים. השלבים מרכיבים את מה שמכונה צינור. השלבים בצינור יכולים לסנן, למיין, לקבץ, לעצב מחדש ולשנות מסמכים שעוברים בצינור.</a:t>
            </a:r>
          </a:p>
          <a:p>
            <a:pPr marL="0" indent="0">
              <a:buNone/>
            </a:pPr>
            <a:r>
              <a:rPr lang="he-IL" dirty="0">
                <a:latin typeface="Calibri" panose="020F0502020204030204" pitchFamily="34" charset="0"/>
                <a:cs typeface="Calibri" panose="020F0502020204030204" pitchFamily="34" charset="0"/>
              </a:rPr>
              <a:t>אחד ממקרי השימוש הנפוצים ביותר של </a:t>
            </a:r>
            <a:r>
              <a:rPr lang="en-US" dirty="0">
                <a:latin typeface="Calibri" panose="020F0502020204030204" pitchFamily="34" charset="0"/>
                <a:cs typeface="Calibri" panose="020F0502020204030204" pitchFamily="34" charset="0"/>
              </a:rPr>
              <a:t>Aggregation </a:t>
            </a:r>
            <a:r>
              <a:rPr lang="he-IL" dirty="0">
                <a:latin typeface="Calibri" panose="020F0502020204030204" pitchFamily="34" charset="0"/>
                <a:cs typeface="Calibri" panose="020F0502020204030204" pitchFamily="34" charset="0"/>
              </a:rPr>
              <a:t> הוא חישוב ערכים מצטברים עבור קבוצות של מסמכים - זה דומה לצבירה הבסיסית הזמינה ב-</a:t>
            </a:r>
            <a:r>
              <a:rPr lang="en-US" dirty="0">
                <a:latin typeface="Calibri" panose="020F0502020204030204" pitchFamily="34" charset="0"/>
                <a:cs typeface="Calibri" panose="020F0502020204030204" pitchFamily="34" charset="0"/>
              </a:rPr>
              <a:t>SQL </a:t>
            </a:r>
            <a:r>
              <a:rPr lang="he-IL" dirty="0">
                <a:latin typeface="Calibri" panose="020F0502020204030204" pitchFamily="34" charset="0"/>
                <a:cs typeface="Calibri" panose="020F0502020204030204" pitchFamily="34" charset="0"/>
              </a:rPr>
              <a:t> עם פסקת </a:t>
            </a:r>
            <a:r>
              <a:rPr lang="en-US" dirty="0">
                <a:latin typeface="Calibri" panose="020F0502020204030204" pitchFamily="34" charset="0"/>
                <a:cs typeface="Calibri" panose="020F0502020204030204" pitchFamily="34" charset="0"/>
              </a:rPr>
              <a:t> GROUP BY </a:t>
            </a:r>
            <a:r>
              <a:rPr lang="he-IL" dirty="0">
                <a:latin typeface="Calibri" panose="020F0502020204030204" pitchFamily="34" charset="0"/>
                <a:cs typeface="Calibri" panose="020F0502020204030204" pitchFamily="34" charset="0"/>
              </a:rPr>
              <a:t>ופונקציות </a:t>
            </a:r>
            <a:r>
              <a:rPr lang="en-US" dirty="0">
                <a:latin typeface="Calibri" panose="020F0502020204030204" pitchFamily="34" charset="0"/>
                <a:cs typeface="Calibri" panose="020F0502020204030204" pitchFamily="34" charset="0"/>
              </a:rPr>
              <a:t> COUNT, SUM </a:t>
            </a:r>
            <a:r>
              <a:rPr lang="he-IL" dirty="0">
                <a:latin typeface="Calibri" panose="020F0502020204030204" pitchFamily="34" charset="0"/>
                <a:cs typeface="Calibri" panose="020F0502020204030204" pitchFamily="34" charset="0"/>
              </a:rPr>
              <a:t>ו-</a:t>
            </a:r>
            <a:r>
              <a:rPr lang="en-US" dirty="0">
                <a:latin typeface="Calibri" panose="020F0502020204030204" pitchFamily="34" charset="0"/>
                <a:cs typeface="Calibri" panose="020F0502020204030204" pitchFamily="34" charset="0"/>
              </a:rPr>
              <a:t>AVG</a:t>
            </a:r>
            <a:r>
              <a:rPr lang="he-IL" dirty="0">
                <a:latin typeface="Calibri" panose="020F0502020204030204" pitchFamily="34" charset="0"/>
                <a:cs typeface="Calibri" panose="020F0502020204030204" pitchFamily="34" charset="0"/>
              </a:rPr>
              <a:t>.</a:t>
            </a:r>
          </a:p>
          <a:p>
            <a:pPr marL="0" indent="0">
              <a:buNone/>
            </a:pPr>
            <a:r>
              <a:rPr lang="he-IL" dirty="0">
                <a:latin typeface="Calibri" panose="020F0502020204030204" pitchFamily="34" charset="0"/>
                <a:cs typeface="Calibri" panose="020F0502020204030204" pitchFamily="34" charset="0"/>
              </a:rPr>
              <a:t>עם זאת, </a:t>
            </a:r>
            <a:r>
              <a:rPr lang="en-US" dirty="0">
                <a:latin typeface="Calibri" panose="020F0502020204030204" pitchFamily="34" charset="0"/>
                <a:cs typeface="Calibri" panose="020F0502020204030204" pitchFamily="34" charset="0"/>
              </a:rPr>
              <a:t> MongoDB Aggregation </a:t>
            </a:r>
            <a:r>
              <a:rPr lang="he-IL" dirty="0">
                <a:latin typeface="Calibri" panose="020F0502020204030204" pitchFamily="34" charset="0"/>
                <a:cs typeface="Calibri" panose="020F0502020204030204" pitchFamily="34" charset="0"/>
              </a:rPr>
              <a:t>מרחיקה לכת ויכולה גם לבצע חיבורים דמויי יחס, לעצב מחדש מסמכים, ליצור ולעדכן אוספים קיימים וכן הלאה. בעוד שישנן שיטות אחרות להשגת נתונים מצטברים ב- </a:t>
            </a:r>
            <a:r>
              <a:rPr lang="en-US" dirty="0">
                <a:latin typeface="Calibri" panose="020F0502020204030204" pitchFamily="34" charset="0"/>
                <a:cs typeface="Calibri" panose="020F0502020204030204" pitchFamily="34" charset="0"/>
              </a:rPr>
              <a:t>MongoDB</a:t>
            </a:r>
            <a:r>
              <a:rPr lang="he-IL" dirty="0">
                <a:latin typeface="Calibri" panose="020F0502020204030204" pitchFamily="34" charset="0"/>
                <a:cs typeface="Calibri" panose="020F0502020204030204" pitchFamily="34" charset="0"/>
              </a:rPr>
              <a:t>, מסגרת הצבירה היא הגישה המומלצת לרוב העבודה.</a:t>
            </a:r>
          </a:p>
        </p:txBody>
      </p:sp>
      <p:sp>
        <p:nvSpPr>
          <p:cNvPr id="4" name="מציין מיקום של מספר שקופית 3">
            <a:extLst>
              <a:ext uri="{FF2B5EF4-FFF2-40B4-BE49-F238E27FC236}">
                <a16:creationId xmlns:a16="http://schemas.microsoft.com/office/drawing/2014/main" id="{B2C0306B-2E58-4359-B306-D34CF53149B3}"/>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3840753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C88E55-20DD-486A-9241-09C6DBB502FE}"/>
              </a:ext>
            </a:extLst>
          </p:cNvPr>
          <p:cNvSpPr>
            <a:spLocks noGrp="1"/>
          </p:cNvSpPr>
          <p:nvPr>
            <p:ph type="title"/>
          </p:nvPr>
        </p:nvSpPr>
        <p:spPr/>
        <p:txBody>
          <a:bodyPr/>
          <a:lstStyle/>
          <a:p>
            <a:r>
              <a:rPr lang="en-US" dirty="0"/>
              <a:t>Aggregations</a:t>
            </a:r>
            <a:endParaRPr lang="he-IL" dirty="0"/>
          </a:p>
        </p:txBody>
      </p:sp>
      <p:sp>
        <p:nvSpPr>
          <p:cNvPr id="3" name="מציין מיקום תוכן 2">
            <a:extLst>
              <a:ext uri="{FF2B5EF4-FFF2-40B4-BE49-F238E27FC236}">
                <a16:creationId xmlns:a16="http://schemas.microsoft.com/office/drawing/2014/main" id="{863C2B95-2E1C-495A-8885-3B84C332FD8D}"/>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Aggregations</a:t>
            </a:r>
            <a:r>
              <a:rPr lang="he-IL" dirty="0">
                <a:latin typeface="Calibri" panose="020F0502020204030204" pitchFamily="34" charset="0"/>
                <a:cs typeface="Calibri" panose="020F0502020204030204" pitchFamily="34" charset="0"/>
              </a:rPr>
              <a:t> – פעולות צבירה המעבדות מסמכים מרובים ומחזירות תוצאות מחושבות.</a:t>
            </a:r>
          </a:p>
          <a:p>
            <a:pPr marL="0" indent="0">
              <a:buNone/>
            </a:pPr>
            <a:r>
              <a:rPr lang="he-IL" dirty="0">
                <a:latin typeface="Calibri" panose="020F0502020204030204" pitchFamily="34" charset="0"/>
                <a:cs typeface="Calibri" panose="020F0502020204030204" pitchFamily="34" charset="0"/>
              </a:rPr>
              <a:t>ניתן להשתמש ב </a:t>
            </a:r>
            <a:r>
              <a:rPr lang="en-US" dirty="0">
                <a:latin typeface="Calibri" panose="020F0502020204030204" pitchFamily="34" charset="0"/>
                <a:cs typeface="Calibri" panose="020F0502020204030204" pitchFamily="34" charset="0"/>
              </a:rPr>
              <a:t>aggregations</a:t>
            </a:r>
            <a:r>
              <a:rPr lang="he-IL" dirty="0">
                <a:latin typeface="Calibri" panose="020F0502020204030204" pitchFamily="34" charset="0"/>
                <a:cs typeface="Calibri" panose="020F0502020204030204" pitchFamily="34" charset="0"/>
              </a:rPr>
              <a:t> עבור:</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קיבוץ ערכים ממספר מסמכים</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ביצוע פעולות על הנתונים המקובצים כדי להחזיר תוצאה בודדת</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ניתוח שינויים בנתונים לאורך הזמן</a:t>
            </a:r>
          </a:p>
          <a:p>
            <a:pPr marL="0" indent="0">
              <a:buNone/>
            </a:pPr>
            <a:r>
              <a:rPr lang="he-IL" dirty="0">
                <a:latin typeface="Calibri" panose="020F0502020204030204" pitchFamily="34" charset="0"/>
                <a:cs typeface="Calibri" panose="020F0502020204030204" pitchFamily="34" charset="0"/>
              </a:rPr>
              <a:t>ישנן שתי דרכים לבצע </a:t>
            </a:r>
            <a:r>
              <a:rPr lang="he-IL" dirty="0" err="1">
                <a:latin typeface="Calibri" panose="020F0502020204030204" pitchFamily="34" charset="0"/>
                <a:cs typeface="Calibri" panose="020F0502020204030204" pitchFamily="34" charset="0"/>
              </a:rPr>
              <a:t>אגריגציות</a:t>
            </a:r>
            <a:r>
              <a:rPr lang="he-IL"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Aggregation pipelines</a:t>
            </a:r>
            <a:r>
              <a:rPr lang="he-IL"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Single purpose aggregation method</a:t>
            </a: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637E7AEA-05B2-425B-8705-5287BC710C39}"/>
              </a:ext>
            </a:extLst>
          </p:cNvPr>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0046081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485497-B4BC-44C1-BD10-4F14670E1A20}"/>
              </a:ext>
            </a:extLst>
          </p:cNvPr>
          <p:cNvSpPr>
            <a:spLocks noGrp="1"/>
          </p:cNvSpPr>
          <p:nvPr>
            <p:ph type="title"/>
          </p:nvPr>
        </p:nvSpPr>
        <p:spPr/>
        <p:txBody>
          <a:bodyPr/>
          <a:lstStyle/>
          <a:p>
            <a:r>
              <a:rPr lang="en-US" dirty="0"/>
              <a:t>Aggregations pipelines</a:t>
            </a:r>
            <a:endParaRPr lang="he-IL" dirty="0"/>
          </a:p>
        </p:txBody>
      </p:sp>
      <p:sp>
        <p:nvSpPr>
          <p:cNvPr id="3" name="מציין מיקום תוכן 2">
            <a:extLst>
              <a:ext uri="{FF2B5EF4-FFF2-40B4-BE49-F238E27FC236}">
                <a16:creationId xmlns:a16="http://schemas.microsoft.com/office/drawing/2014/main" id="{150ABF4B-3915-4A3B-B028-852B159D4D94}"/>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Aggregations pipelines</a:t>
            </a:r>
            <a:r>
              <a:rPr lang="he-IL" dirty="0">
                <a:latin typeface="Calibri" panose="020F0502020204030204" pitchFamily="34" charset="0"/>
                <a:cs typeface="Calibri" panose="020F0502020204030204" pitchFamily="34" charset="0"/>
              </a:rPr>
              <a:t> מורכבים משלב אחד או יותר, כל שלב מבצע פעולה במסמכי הקלט. לדוגמא: סינון מסמכים, קיבוץ מסמכים וחישוב ערכים. המסמכים המופקים מהשלב הראשון מועברים לשלב הבא.</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Aggregation pipeline</a:t>
            </a:r>
            <a:r>
              <a:rPr lang="he-IL" dirty="0">
                <a:latin typeface="Calibri" panose="020F0502020204030204" pitchFamily="34" charset="0"/>
                <a:cs typeface="Calibri" panose="020F0502020204030204" pitchFamily="34" charset="0"/>
              </a:rPr>
              <a:t> יכול להחזיר תוצאות עבור קבוצות של מסמכים. לדוגמא: החזרת הערכים הכוללים, הממוצעים, המקסימום והמינימום.</a:t>
            </a:r>
          </a:p>
          <a:p>
            <a:pPr marL="0" indent="0">
              <a:buNone/>
            </a:pPr>
            <a:r>
              <a:rPr lang="he-IL" dirty="0">
                <a:latin typeface="Calibri" panose="020F0502020204030204" pitchFamily="34" charset="0"/>
                <a:cs typeface="Calibri" panose="020F0502020204030204" pitchFamily="34" charset="0"/>
              </a:rPr>
              <a:t>ב </a:t>
            </a:r>
            <a:r>
              <a:rPr lang="en-US" dirty="0">
                <a:latin typeface="Calibri" panose="020F0502020204030204" pitchFamily="34" charset="0"/>
                <a:cs typeface="Calibri" panose="020F0502020204030204" pitchFamily="34" charset="0"/>
              </a:rPr>
              <a:t>aggregation</a:t>
            </a:r>
            <a:r>
              <a:rPr lang="he-IL" dirty="0">
                <a:latin typeface="Calibri" panose="020F0502020204030204" pitchFamily="34" charset="0"/>
                <a:cs typeface="Calibri" panose="020F0502020204030204" pitchFamily="34" charset="0"/>
              </a:rPr>
              <a:t> ישנם מספר שלבים, כאשר כל שלב מקבל את הפלט של השלב הקודם, מבצע את הפעולה שלו ושולח את הפלט שלו לשלב הבא עד לפלט הסופי.</a:t>
            </a:r>
          </a:p>
        </p:txBody>
      </p:sp>
      <p:sp>
        <p:nvSpPr>
          <p:cNvPr id="4" name="מציין מיקום של מספר שקופית 3">
            <a:extLst>
              <a:ext uri="{FF2B5EF4-FFF2-40B4-BE49-F238E27FC236}">
                <a16:creationId xmlns:a16="http://schemas.microsoft.com/office/drawing/2014/main" id="{38894B3F-4542-4E1D-AF16-6E92461E6567}"/>
              </a:ext>
            </a:extLst>
          </p:cNvPr>
          <p:cNvSpPr>
            <a:spLocks noGrp="1"/>
          </p:cNvSpPr>
          <p:nvPr>
            <p:ph type="sldNum" sz="quarter" idx="12"/>
          </p:nvPr>
        </p:nvSpPr>
        <p:spPr/>
        <p:txBody>
          <a:bodyPr/>
          <a:lstStyle/>
          <a:p>
            <a:fld id="{D57F1E4F-1CFF-5643-939E-217C01CDF565}" type="slidenum">
              <a:rPr lang="en-US" smtClean="0"/>
              <a:pPr/>
              <a:t>85</a:t>
            </a:fld>
            <a:endParaRPr lang="en-US" dirty="0"/>
          </a:p>
        </p:txBody>
      </p:sp>
      <p:pic>
        <p:nvPicPr>
          <p:cNvPr id="6" name="תמונה 5">
            <a:extLst>
              <a:ext uri="{FF2B5EF4-FFF2-40B4-BE49-F238E27FC236}">
                <a16:creationId xmlns:a16="http://schemas.microsoft.com/office/drawing/2014/main" id="{B7317CA6-91C7-442E-9CB8-776E34FCD216}"/>
              </a:ext>
            </a:extLst>
          </p:cNvPr>
          <p:cNvPicPr>
            <a:picLocks noChangeAspect="1"/>
          </p:cNvPicPr>
          <p:nvPr/>
        </p:nvPicPr>
        <p:blipFill>
          <a:blip r:embed="rId2"/>
          <a:stretch>
            <a:fillRect/>
          </a:stretch>
        </p:blipFill>
        <p:spPr>
          <a:xfrm>
            <a:off x="2530136" y="4696380"/>
            <a:ext cx="6339274" cy="307908"/>
          </a:xfrm>
          <a:prstGeom prst="rect">
            <a:avLst/>
          </a:prstGeom>
        </p:spPr>
      </p:pic>
      <p:pic>
        <p:nvPicPr>
          <p:cNvPr id="7" name="תמונה 6">
            <a:extLst>
              <a:ext uri="{FF2B5EF4-FFF2-40B4-BE49-F238E27FC236}">
                <a16:creationId xmlns:a16="http://schemas.microsoft.com/office/drawing/2014/main" id="{DBC96433-5A5A-4F38-A46D-D98D6ED56D68}"/>
              </a:ext>
            </a:extLst>
          </p:cNvPr>
          <p:cNvPicPr>
            <a:picLocks noChangeAspect="1"/>
          </p:cNvPicPr>
          <p:nvPr/>
        </p:nvPicPr>
        <p:blipFill>
          <a:blip r:embed="rId3"/>
          <a:stretch>
            <a:fillRect/>
          </a:stretch>
        </p:blipFill>
        <p:spPr>
          <a:xfrm>
            <a:off x="3213709" y="5151675"/>
            <a:ext cx="5394790" cy="1465314"/>
          </a:xfrm>
          <a:prstGeom prst="rect">
            <a:avLst/>
          </a:prstGeom>
        </p:spPr>
      </p:pic>
    </p:spTree>
    <p:extLst>
      <p:ext uri="{BB962C8B-B14F-4D97-AF65-F5344CB8AC3E}">
        <p14:creationId xmlns:p14="http://schemas.microsoft.com/office/powerpoint/2010/main" val="1205613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7EA9A44-3572-4BD8-9F32-C5AD12C01A14}"/>
              </a:ext>
            </a:extLst>
          </p:cNvPr>
          <p:cNvSpPr>
            <a:spLocks noGrp="1"/>
          </p:cNvSpPr>
          <p:nvPr>
            <p:ph type="title"/>
          </p:nvPr>
        </p:nvSpPr>
        <p:spPr/>
        <p:txBody>
          <a:bodyPr/>
          <a:lstStyle/>
          <a:p>
            <a:r>
              <a:rPr lang="en-US" dirty="0"/>
              <a:t>Aggregation pipelines</a:t>
            </a:r>
            <a:endParaRPr lang="he-IL" dirty="0"/>
          </a:p>
        </p:txBody>
      </p:sp>
      <p:sp>
        <p:nvSpPr>
          <p:cNvPr id="3" name="מציין מיקום תוכן 2">
            <a:extLst>
              <a:ext uri="{FF2B5EF4-FFF2-40B4-BE49-F238E27FC236}">
                <a16:creationId xmlns:a16="http://schemas.microsoft.com/office/drawing/2014/main" id="{03050AC4-1B82-45E5-BEEA-D263423353DD}"/>
              </a:ext>
            </a:extLst>
          </p:cNvPr>
          <p:cNvSpPr>
            <a:spLocks noGrp="1"/>
          </p:cNvSpPr>
          <p:nvPr>
            <p:ph idx="1"/>
          </p:nvPr>
        </p:nvSpPr>
        <p:spPr/>
        <p:txBody>
          <a:bodyPr>
            <a:normAutofit fontScale="70000" lnSpcReduction="20000"/>
          </a:bodyPr>
          <a:lstStyle/>
          <a:p>
            <a:pPr marL="0" indent="0">
              <a:buNone/>
            </a:pPr>
            <a:r>
              <a:rPr lang="he-IL" b="1" dirty="0">
                <a:latin typeface="Calibri" panose="020F0502020204030204" pitchFamily="34" charset="0"/>
                <a:cs typeface="Calibri" panose="020F0502020204030204" pitchFamily="34" charset="0"/>
              </a:rPr>
              <a:t>דוגמא לשלבים ב </a:t>
            </a:r>
            <a:r>
              <a:rPr lang="en-US" b="1" dirty="0">
                <a:latin typeface="Calibri" panose="020F0502020204030204" pitchFamily="34" charset="0"/>
                <a:cs typeface="Calibri" panose="020F0502020204030204" pitchFamily="34" charset="0"/>
              </a:rPr>
              <a:t>aggregation</a:t>
            </a:r>
            <a:r>
              <a:rPr lang="he-IL" b="1" dirty="0">
                <a:latin typeface="Calibri" panose="020F0502020204030204" pitchFamily="34" charset="0"/>
                <a:cs typeface="Calibri" panose="020F0502020204030204" pitchFamily="34" charset="0"/>
              </a:rPr>
              <a:t>:</a:t>
            </a:r>
          </a:p>
          <a:p>
            <a:pPr marL="0" indent="0">
              <a:buNone/>
            </a:pPr>
            <a:r>
              <a:rPr lang="he-IL" b="1" dirty="0">
                <a:latin typeface="Calibri" panose="020F0502020204030204" pitchFamily="34" charset="0"/>
                <a:cs typeface="Calibri" panose="020F0502020204030204" pitchFamily="34" charset="0"/>
              </a:rPr>
              <a:t>שלב ה </a:t>
            </a:r>
            <a:r>
              <a:rPr lang="en-US" b="1" dirty="0">
                <a:latin typeface="Calibri" panose="020F0502020204030204" pitchFamily="34" charset="0"/>
                <a:cs typeface="Calibri" panose="020F0502020204030204" pitchFamily="34" charset="0"/>
              </a:rPr>
              <a:t>$match</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שלב ה-</a:t>
            </a:r>
            <a:r>
              <a:rPr lang="en-US" dirty="0">
                <a:latin typeface="Calibri" panose="020F0502020204030204" pitchFamily="34" charset="0"/>
                <a:cs typeface="Calibri" panose="020F0502020204030204" pitchFamily="34" charset="0"/>
              </a:rPr>
              <a:t>$match </a:t>
            </a:r>
            <a:r>
              <a:rPr lang="he-IL" dirty="0">
                <a:latin typeface="Calibri" panose="020F0502020204030204" pitchFamily="34" charset="0"/>
                <a:cs typeface="Calibri" panose="020F0502020204030204" pitchFamily="34" charset="0"/>
              </a:rPr>
              <a:t> הוא בדרך כלל השלב הראשון שמטרתו לבחור רק את המסמכים התואמים מהאוסף. שלב זה שווה ערך לשיטת </a:t>
            </a:r>
            <a:r>
              <a:rPr lang="en-US" dirty="0">
                <a:latin typeface="Calibri" panose="020F0502020204030204" pitchFamily="34" charset="0"/>
                <a:cs typeface="Calibri" panose="020F0502020204030204" pitchFamily="34" charset="0"/>
              </a:rPr>
              <a:t>Find()</a:t>
            </a:r>
            <a:r>
              <a:rPr lang="he-IL" dirty="0">
                <a:latin typeface="Calibri" panose="020F0502020204030204" pitchFamily="34" charset="0"/>
                <a:cs typeface="Calibri" panose="020F0502020204030204" pitchFamily="34" charset="0"/>
              </a:rPr>
              <a:t> עם תנאי כלשהו.</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לדוגמא:</a:t>
            </a:r>
            <a:br>
              <a:rPr lang="en-US"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db.students.aggregate</a:t>
            </a:r>
            <a:r>
              <a:rPr lang="en-US" dirty="0">
                <a:latin typeface="Calibri" panose="020F0502020204030204" pitchFamily="34" charset="0"/>
                <a:cs typeface="Calibri" panose="020F0502020204030204" pitchFamily="34" charset="0"/>
              </a:rPr>
              <a:t>( [{$match:{</a:t>
            </a:r>
            <a:r>
              <a:rPr lang="en-US" dirty="0" err="1">
                <a:latin typeface="Calibri" panose="020F0502020204030204" pitchFamily="34" charset="0"/>
                <a:cs typeface="Calibri" panose="020F0502020204030204" pitchFamily="34" charset="0"/>
              </a:rPr>
              <a:t>status:”adult</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שלב זה יסנן את אוסף הסטודנטים ויחזיר רק את אלה שהסטטוס שלהם הוא מבוגר.</a:t>
            </a:r>
            <a:endParaRPr lang="en-US" dirty="0">
              <a:latin typeface="Calibri" panose="020F0502020204030204" pitchFamily="34" charset="0"/>
              <a:cs typeface="Calibri" panose="020F0502020204030204" pitchFamily="34" charset="0"/>
            </a:endParaRPr>
          </a:p>
          <a:p>
            <a:pPr marL="0" indent="0">
              <a:buNone/>
            </a:pPr>
            <a:r>
              <a:rPr lang="he-IL" b="1" dirty="0">
                <a:latin typeface="Calibri" panose="020F0502020204030204" pitchFamily="34" charset="0"/>
                <a:cs typeface="Calibri" panose="020F0502020204030204" pitchFamily="34" charset="0"/>
              </a:rPr>
              <a:t>שלב ה </a:t>
            </a:r>
            <a:r>
              <a:rPr lang="en-US" b="1" dirty="0">
                <a:latin typeface="Calibri" panose="020F0502020204030204" pitchFamily="34" charset="0"/>
                <a:cs typeface="Calibri" panose="020F0502020204030204" pitchFamily="34" charset="0"/>
              </a:rPr>
              <a:t>$group</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בשלב זה משתמשים כדי לקבץ את מסמכי הקלט לפי הערך שניתן ב </a:t>
            </a:r>
            <a:r>
              <a:rPr lang="en-US" dirty="0">
                <a:latin typeface="Calibri" panose="020F0502020204030204" pitchFamily="34" charset="0"/>
                <a:cs typeface="Calibri" panose="020F0502020204030204" pitchFamily="34" charset="0"/>
              </a:rPr>
              <a:t>_Id</a:t>
            </a:r>
            <a:r>
              <a:rPr lang="he-IL" dirty="0">
                <a:latin typeface="Calibri" panose="020F0502020204030204" pitchFamily="34" charset="0"/>
                <a:cs typeface="Calibri" panose="020F0502020204030204" pitchFamily="34" charset="0"/>
              </a:rPr>
              <a:t> , ה </a:t>
            </a:r>
            <a:r>
              <a:rPr lang="en-US" dirty="0">
                <a:latin typeface="Calibri" panose="020F0502020204030204" pitchFamily="34" charset="0"/>
                <a:cs typeface="Calibri" panose="020F0502020204030204" pitchFamily="34" charset="0"/>
              </a:rPr>
              <a:t>group</a:t>
            </a:r>
            <a:r>
              <a:rPr lang="he-IL" dirty="0">
                <a:latin typeface="Calibri" panose="020F0502020204030204" pitchFamily="34" charset="0"/>
                <a:cs typeface="Calibri" panose="020F0502020204030204" pitchFamily="34" charset="0"/>
              </a:rPr>
              <a:t> יחזיר מסמך בודד עבור כל קבוצת ערכים המכיל את הערכים המצטברים.</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לדוגמא:</a:t>
            </a:r>
            <a:br>
              <a:rPr lang="en-US"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db.students.aggregate</a:t>
            </a:r>
            <a:r>
              <a:rPr lang="en-US" dirty="0">
                <a:latin typeface="Calibri" panose="020F0502020204030204" pitchFamily="34" charset="0"/>
                <a:cs typeface="Calibri" panose="020F0502020204030204" pitchFamily="34" charset="0"/>
              </a:rPr>
              <a:t>( [{$group:{_id: ‘$</a:t>
            </a:r>
            <a:r>
              <a:rPr lang="en-US" dirty="0" err="1">
                <a:latin typeface="Calibri" panose="020F0502020204030204" pitchFamily="34" charset="0"/>
                <a:cs typeface="Calibri" panose="020F0502020204030204" pitchFamily="34" charset="0"/>
              </a:rPr>
              <a:t>startYear</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שלב זה יקבץ את הסטודנטים עפ"י שנת תחילת לימודים ויחזיר לי את מספר התלמידים שיש בכל קבוצה.</a:t>
            </a:r>
          </a:p>
          <a:p>
            <a:pPr marL="0" indent="0">
              <a:buNone/>
            </a:pPr>
            <a:r>
              <a:rPr lang="he-IL" b="1" dirty="0">
                <a:latin typeface="Calibri" panose="020F0502020204030204" pitchFamily="34" charset="0"/>
                <a:cs typeface="Calibri" panose="020F0502020204030204" pitchFamily="34" charset="0"/>
              </a:rPr>
              <a:t>(שלב ה </a:t>
            </a:r>
            <a:r>
              <a:rPr lang="en-US" b="1" dirty="0">
                <a:latin typeface="Calibri" panose="020F0502020204030204" pitchFamily="34" charset="0"/>
                <a:cs typeface="Calibri" panose="020F0502020204030204" pitchFamily="34" charset="0"/>
              </a:rPr>
              <a:t>$sort</a:t>
            </a:r>
            <a:r>
              <a:rPr lang="he-IL" b="1"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שלב זה משמש למיון מסמכים לפי השדה שצוין בסדר עולה או יורד.</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לדוגמא:</a:t>
            </a:r>
            <a:br>
              <a:rPr lang="en-US" dirty="0">
                <a:latin typeface="Calibri" panose="020F0502020204030204" pitchFamily="34" charset="0"/>
                <a:cs typeface="Calibri" panose="020F0502020204030204" pitchFamily="34" charset="0"/>
              </a:rPr>
            </a:br>
            <a:r>
              <a:rPr lang="en-US" dirty="0" err="1">
                <a:latin typeface="Calibri" panose="020F0502020204030204" pitchFamily="34" charset="0"/>
                <a:cs typeface="Calibri" panose="020F0502020204030204" pitchFamily="34" charset="0"/>
              </a:rPr>
              <a:t>db.students.aggregate</a:t>
            </a:r>
            <a:r>
              <a:rPr lang="en-US" dirty="0">
                <a:latin typeface="Calibri" panose="020F0502020204030204" pitchFamily="34" charset="0"/>
                <a:cs typeface="Calibri" panose="020F0502020204030204" pitchFamily="34" charset="0"/>
              </a:rPr>
              <a:t>($sort:{average:1})</a:t>
            </a:r>
            <a:br>
              <a:rPr lang="en-US" dirty="0"/>
            </a:br>
            <a:r>
              <a:rPr lang="he-IL" dirty="0">
                <a:latin typeface="Calibri" panose="020F0502020204030204" pitchFamily="34" charset="0"/>
                <a:cs typeface="Calibri" panose="020F0502020204030204" pitchFamily="34" charset="0"/>
              </a:rPr>
              <a:t>שלב זה ימיין את התלמידים עפ"י ממוצע הציונים שלהם בסדר עולה)</a:t>
            </a:r>
          </a:p>
        </p:txBody>
      </p:sp>
      <p:sp>
        <p:nvSpPr>
          <p:cNvPr id="4" name="מציין מיקום של מספר שקופית 3">
            <a:extLst>
              <a:ext uri="{FF2B5EF4-FFF2-40B4-BE49-F238E27FC236}">
                <a16:creationId xmlns:a16="http://schemas.microsoft.com/office/drawing/2014/main" id="{94765ED1-B244-411F-9D8F-D29277BA9B33}"/>
              </a:ext>
            </a:extLst>
          </p:cNvPr>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767330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188F71-7E65-4E69-9208-A3A4486730F5}"/>
              </a:ext>
            </a:extLst>
          </p:cNvPr>
          <p:cNvSpPr>
            <a:spLocks noGrp="1"/>
          </p:cNvSpPr>
          <p:nvPr>
            <p:ph type="title"/>
          </p:nvPr>
        </p:nvSpPr>
        <p:spPr/>
        <p:txBody>
          <a:bodyPr/>
          <a:lstStyle/>
          <a:p>
            <a:r>
              <a:rPr lang="en-US" dirty="0"/>
              <a:t>Aggregation pipelines - Example</a:t>
            </a:r>
            <a:endParaRPr lang="he-IL" dirty="0"/>
          </a:p>
        </p:txBody>
      </p:sp>
      <p:sp>
        <p:nvSpPr>
          <p:cNvPr id="3" name="מציין מיקום תוכן 2">
            <a:extLst>
              <a:ext uri="{FF2B5EF4-FFF2-40B4-BE49-F238E27FC236}">
                <a16:creationId xmlns:a16="http://schemas.microsoft.com/office/drawing/2014/main" id="{F98CCA5E-DECB-41C7-9343-730D5CE77A80}"/>
              </a:ext>
            </a:extLst>
          </p:cNvPr>
          <p:cNvSpPr>
            <a:spLocks noGrp="1"/>
          </p:cNvSpPr>
          <p:nvPr>
            <p:ph idx="1"/>
          </p:nvPr>
        </p:nvSpPr>
        <p:spPr/>
        <p:txBody>
          <a:bodyPr>
            <a:normAutofit fontScale="55000" lnSpcReduction="20000"/>
          </a:bodyPr>
          <a:lstStyle/>
          <a:p>
            <a:pPr marL="0" indent="0">
              <a:buNone/>
            </a:pPr>
            <a:r>
              <a:rPr lang="he-IL" sz="2300" dirty="0">
                <a:latin typeface="Calibri" panose="020F0502020204030204" pitchFamily="34" charset="0"/>
                <a:cs typeface="Calibri" panose="020F0502020204030204" pitchFamily="34" charset="0"/>
              </a:rPr>
              <a:t>ביצוע </a:t>
            </a:r>
            <a:r>
              <a:rPr lang="he-IL" sz="2300" dirty="0" err="1">
                <a:latin typeface="Calibri" panose="020F0502020204030204" pitchFamily="34" charset="0"/>
                <a:cs typeface="Calibri" panose="020F0502020204030204" pitchFamily="34" charset="0"/>
              </a:rPr>
              <a:t>אגריגציה</a:t>
            </a:r>
            <a:r>
              <a:rPr lang="he-IL" sz="2300" dirty="0">
                <a:latin typeface="Calibri" panose="020F0502020204030204" pitchFamily="34" charset="0"/>
                <a:cs typeface="Calibri" panose="020F0502020204030204" pitchFamily="34" charset="0"/>
              </a:rPr>
              <a:t> על אוסף הסטודנטים: שלב ראשון – סינון הסטודנטים המבוגרים בלבד, שלב שני – קיבוץ הסטודנטים המסוננים לפי גילם:</a:t>
            </a:r>
          </a:p>
          <a:p>
            <a:pPr marL="0" indent="0" algn="l">
              <a:buNone/>
            </a:pPr>
            <a:r>
              <a:rPr lang="en-US" sz="2300" dirty="0" err="1">
                <a:latin typeface="Calibri" panose="020F0502020204030204" pitchFamily="34" charset="0"/>
                <a:cs typeface="Calibri" panose="020F0502020204030204" pitchFamily="34" charset="0"/>
              </a:rPr>
              <a:t>db.students.aggregate</a:t>
            </a:r>
            <a:r>
              <a:rPr lang="en-US" sz="2300" dirty="0">
                <a:latin typeface="Calibri" panose="020F0502020204030204" pitchFamily="34" charset="0"/>
                <a:cs typeface="Calibri" panose="020F0502020204030204" pitchFamily="34" charset="0"/>
              </a:rPr>
              <a:t>( [</a:t>
            </a:r>
          </a:p>
          <a:p>
            <a:pPr marL="0" indent="0" algn="l">
              <a:buNone/>
            </a:pPr>
            <a:r>
              <a:rPr lang="en-US" sz="2300" dirty="0">
                <a:latin typeface="Calibri" panose="020F0502020204030204" pitchFamily="34" charset="0"/>
                <a:cs typeface="Calibri" panose="020F0502020204030204" pitchFamily="34" charset="0"/>
              </a:rPr>
              <a:t>   // Stage 1: Filter students - get only the adult students</a:t>
            </a:r>
          </a:p>
          <a:p>
            <a:pPr marL="0" indent="0" algn="l">
              <a:buNone/>
            </a:pPr>
            <a:r>
              <a:rPr lang="en-US" sz="2300" dirty="0">
                <a:latin typeface="Calibri" panose="020F0502020204030204" pitchFamily="34" charset="0"/>
                <a:cs typeface="Calibri" panose="020F0502020204030204" pitchFamily="34" charset="0"/>
              </a:rPr>
              <a:t>   {</a:t>
            </a:r>
          </a:p>
          <a:p>
            <a:pPr marL="0" indent="0" algn="l">
              <a:buNone/>
            </a:pPr>
            <a:r>
              <a:rPr lang="en-US" sz="2300" dirty="0">
                <a:latin typeface="Calibri" panose="020F0502020204030204" pitchFamily="34" charset="0"/>
                <a:cs typeface="Calibri" panose="020F0502020204030204" pitchFamily="34" charset="0"/>
              </a:rPr>
              <a:t>      $match: { status: "adult" }</a:t>
            </a:r>
          </a:p>
          <a:p>
            <a:pPr marL="0" indent="0" algn="l">
              <a:buNone/>
            </a:pPr>
            <a:r>
              <a:rPr lang="en-US" sz="2300" dirty="0">
                <a:latin typeface="Calibri" panose="020F0502020204030204" pitchFamily="34" charset="0"/>
                <a:cs typeface="Calibri" panose="020F0502020204030204" pitchFamily="34" charset="0"/>
              </a:rPr>
              <a:t>   },</a:t>
            </a:r>
          </a:p>
          <a:p>
            <a:pPr marL="0" indent="0" algn="l">
              <a:buNone/>
            </a:pPr>
            <a:r>
              <a:rPr lang="en-US" sz="2300" dirty="0">
                <a:latin typeface="Calibri" panose="020F0502020204030204" pitchFamily="34" charset="0"/>
                <a:cs typeface="Calibri" panose="020F0502020204030204" pitchFamily="34" charset="0"/>
              </a:rPr>
              <a:t>   // Stage 2: Group the students by their age</a:t>
            </a:r>
          </a:p>
          <a:p>
            <a:pPr marL="0" indent="0" algn="l">
              <a:buNone/>
            </a:pPr>
            <a:r>
              <a:rPr lang="en-US" sz="2300" dirty="0">
                <a:latin typeface="Calibri" panose="020F0502020204030204" pitchFamily="34" charset="0"/>
                <a:cs typeface="Calibri" panose="020F0502020204030204" pitchFamily="34" charset="0"/>
              </a:rPr>
              <a:t>   {</a:t>
            </a:r>
          </a:p>
          <a:p>
            <a:pPr marL="0" indent="0" algn="l">
              <a:buNone/>
            </a:pPr>
            <a:r>
              <a:rPr lang="en-US" sz="2300" dirty="0">
                <a:latin typeface="Calibri" panose="020F0502020204030204" pitchFamily="34" charset="0"/>
                <a:cs typeface="Calibri" panose="020F0502020204030204" pitchFamily="34" charset="0"/>
              </a:rPr>
              <a:t>      $group: { _id: "$age“, count:{$sum:1} }</a:t>
            </a:r>
          </a:p>
          <a:p>
            <a:pPr marL="0" indent="0" algn="l">
              <a:buNone/>
            </a:pPr>
            <a:r>
              <a:rPr lang="en-US" sz="2300" dirty="0">
                <a:latin typeface="Calibri" panose="020F0502020204030204" pitchFamily="34" charset="0"/>
                <a:cs typeface="Calibri" panose="020F0502020204030204" pitchFamily="34" charset="0"/>
              </a:rPr>
              <a:t>   }</a:t>
            </a:r>
          </a:p>
          <a:p>
            <a:pPr marL="0" indent="0" algn="l">
              <a:buNone/>
            </a:pPr>
            <a:r>
              <a:rPr lang="en-US" sz="2300" dirty="0">
                <a:latin typeface="Calibri" panose="020F0502020204030204" pitchFamily="34" charset="0"/>
                <a:cs typeface="Calibri" panose="020F0502020204030204" pitchFamily="34" charset="0"/>
              </a:rPr>
              <a:t>] )</a:t>
            </a:r>
            <a:endParaRPr lang="he-IL" sz="2300" dirty="0">
              <a:latin typeface="Calibri" panose="020F0502020204030204" pitchFamily="34" charset="0"/>
              <a:cs typeface="Calibri" panose="020F0502020204030204" pitchFamily="34" charset="0"/>
            </a:endParaRPr>
          </a:p>
          <a:p>
            <a:pPr marL="0" indent="0" algn="l">
              <a:buNone/>
            </a:pPr>
            <a:r>
              <a:rPr lang="en-US" b="1" dirty="0" err="1"/>
              <a:t>db.studentsWithCourses.aggregate</a:t>
            </a:r>
            <a:r>
              <a:rPr lang="en-US" b="1" dirty="0"/>
              <a:t>([{$group : {_id : "$</a:t>
            </a:r>
            <a:r>
              <a:rPr lang="en-US" b="1" dirty="0" err="1"/>
              <a:t>courseID</a:t>
            </a:r>
            <a:r>
              <a:rPr lang="en-US" b="1" dirty="0"/>
              <a:t>", count : { $sum : 1 }}}])</a:t>
            </a:r>
            <a:endParaRPr lang="he-IL" sz="2300" dirty="0">
              <a:latin typeface="Calibri" panose="020F0502020204030204" pitchFamily="34" charset="0"/>
              <a:cs typeface="Calibri" panose="020F0502020204030204" pitchFamily="34" charset="0"/>
            </a:endParaRPr>
          </a:p>
          <a:p>
            <a:pPr marL="0" indent="0">
              <a:buNone/>
            </a:pPr>
            <a:endParaRPr lang="he-IL" dirty="0"/>
          </a:p>
        </p:txBody>
      </p:sp>
      <p:sp>
        <p:nvSpPr>
          <p:cNvPr id="4" name="מציין מיקום של מספר שקופית 3">
            <a:extLst>
              <a:ext uri="{FF2B5EF4-FFF2-40B4-BE49-F238E27FC236}">
                <a16:creationId xmlns:a16="http://schemas.microsoft.com/office/drawing/2014/main" id="{6EDF8C8C-7386-4847-AFF6-604382EC7B87}"/>
              </a:ext>
            </a:extLst>
          </p:cNvPr>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3041096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9F9896-551D-461A-8FC3-67F963AC5745}"/>
              </a:ext>
            </a:extLst>
          </p:cNvPr>
          <p:cNvSpPr>
            <a:spLocks noGrp="1"/>
          </p:cNvSpPr>
          <p:nvPr>
            <p:ph type="title"/>
          </p:nvPr>
        </p:nvSpPr>
        <p:spPr/>
        <p:txBody>
          <a:bodyPr/>
          <a:lstStyle/>
          <a:p>
            <a:r>
              <a:rPr lang="en-US" dirty="0"/>
              <a:t>Aggregation pipeline - Example</a:t>
            </a:r>
            <a:endParaRPr lang="he-IL" dirty="0"/>
          </a:p>
        </p:txBody>
      </p:sp>
      <p:sp>
        <p:nvSpPr>
          <p:cNvPr id="4" name="מציין מיקום של מספר שקופית 3">
            <a:extLst>
              <a:ext uri="{FF2B5EF4-FFF2-40B4-BE49-F238E27FC236}">
                <a16:creationId xmlns:a16="http://schemas.microsoft.com/office/drawing/2014/main" id="{4E24E00C-3C1B-4EF4-9B36-04F8CB0113B6}"/>
              </a:ext>
            </a:extLst>
          </p:cNvPr>
          <p:cNvSpPr>
            <a:spLocks noGrp="1"/>
          </p:cNvSpPr>
          <p:nvPr>
            <p:ph type="sldNum" sz="quarter" idx="12"/>
          </p:nvPr>
        </p:nvSpPr>
        <p:spPr/>
        <p:txBody>
          <a:bodyPr/>
          <a:lstStyle/>
          <a:p>
            <a:fld id="{D57F1E4F-1CFF-5643-939E-217C01CDF565}" type="slidenum">
              <a:rPr lang="en-US" smtClean="0"/>
              <a:pPr/>
              <a:t>88</a:t>
            </a:fld>
            <a:endParaRPr lang="en-US" dirty="0"/>
          </a:p>
        </p:txBody>
      </p:sp>
      <p:pic>
        <p:nvPicPr>
          <p:cNvPr id="9" name="תמונה 8">
            <a:extLst>
              <a:ext uri="{FF2B5EF4-FFF2-40B4-BE49-F238E27FC236}">
                <a16:creationId xmlns:a16="http://schemas.microsoft.com/office/drawing/2014/main" id="{DBFBA29C-8396-4254-ABC7-46FA7EDE3A43}"/>
              </a:ext>
            </a:extLst>
          </p:cNvPr>
          <p:cNvPicPr>
            <a:picLocks noChangeAspect="1"/>
          </p:cNvPicPr>
          <p:nvPr/>
        </p:nvPicPr>
        <p:blipFill>
          <a:blip r:embed="rId2"/>
          <a:stretch>
            <a:fillRect/>
          </a:stretch>
        </p:blipFill>
        <p:spPr>
          <a:xfrm>
            <a:off x="1856985" y="3429000"/>
            <a:ext cx="8307947" cy="2836646"/>
          </a:xfrm>
          <a:prstGeom prst="rect">
            <a:avLst/>
          </a:prstGeom>
        </p:spPr>
      </p:pic>
      <p:sp>
        <p:nvSpPr>
          <p:cNvPr id="10" name="תיבת טקסט 9">
            <a:extLst>
              <a:ext uri="{FF2B5EF4-FFF2-40B4-BE49-F238E27FC236}">
                <a16:creationId xmlns:a16="http://schemas.microsoft.com/office/drawing/2014/main" id="{C5CB3C37-46B8-43F6-9C56-6F2AADF4D974}"/>
              </a:ext>
            </a:extLst>
          </p:cNvPr>
          <p:cNvSpPr txBox="1"/>
          <p:nvPr/>
        </p:nvSpPr>
        <p:spPr>
          <a:xfrm>
            <a:off x="2549463" y="2627790"/>
            <a:ext cx="7615469" cy="646331"/>
          </a:xfrm>
          <a:prstGeom prst="rect">
            <a:avLst/>
          </a:prstGeom>
          <a:noFill/>
        </p:spPr>
        <p:txBody>
          <a:bodyPr wrap="square" rtlCol="1">
            <a:spAutoFit/>
          </a:bodyPr>
          <a:lstStyle/>
          <a:p>
            <a:pPr algn="r" rtl="1"/>
            <a:r>
              <a:rPr lang="he-IL" dirty="0">
                <a:solidFill>
                  <a:schemeClr val="tx1">
                    <a:lumMod val="75000"/>
                    <a:lumOff val="25000"/>
                  </a:schemeClr>
                </a:solidFill>
                <a:latin typeface="Calibri" panose="020F0502020204030204" pitchFamily="34" charset="0"/>
                <a:cs typeface="Calibri" panose="020F0502020204030204" pitchFamily="34" charset="0"/>
              </a:rPr>
              <a:t>חישוב ערך ההזמנות הכולל וכמות ההזמנה הממוצעת בין שני תאריכים, ומיון המסמכים לפי ערך ה </a:t>
            </a:r>
            <a:r>
              <a:rPr lang="en-US" dirty="0">
                <a:solidFill>
                  <a:schemeClr val="tx1">
                    <a:lumMod val="75000"/>
                    <a:lumOff val="25000"/>
                  </a:schemeClr>
                </a:solidFill>
                <a:latin typeface="Calibri" panose="020F0502020204030204" pitchFamily="34" charset="0"/>
                <a:cs typeface="Calibri" panose="020F0502020204030204" pitchFamily="34" charset="0"/>
              </a:rPr>
              <a:t>order</a:t>
            </a:r>
            <a:r>
              <a:rPr lang="he-IL" dirty="0">
                <a:solidFill>
                  <a:schemeClr val="tx1">
                    <a:lumMod val="75000"/>
                    <a:lumOff val="25000"/>
                  </a:schemeClr>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260840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D56F33-32D8-4C17-9D5F-6000B1B81D63}"/>
              </a:ext>
            </a:extLst>
          </p:cNvPr>
          <p:cNvSpPr>
            <a:spLocks noGrp="1"/>
          </p:cNvSpPr>
          <p:nvPr>
            <p:ph type="title"/>
          </p:nvPr>
        </p:nvSpPr>
        <p:spPr/>
        <p:txBody>
          <a:bodyPr/>
          <a:lstStyle/>
          <a:p>
            <a:pPr algn="r"/>
            <a:r>
              <a:rPr lang="en-US" dirty="0"/>
              <a:t>Aggregation pipeline – </a:t>
            </a:r>
            <a:br>
              <a:rPr lang="en-US" dirty="0"/>
            </a:br>
            <a:r>
              <a:rPr lang="he-IL" dirty="0"/>
              <a:t>שלבים</a:t>
            </a:r>
          </a:p>
        </p:txBody>
      </p:sp>
      <p:sp>
        <p:nvSpPr>
          <p:cNvPr id="3" name="מציין מיקום תוכן 2">
            <a:extLst>
              <a:ext uri="{FF2B5EF4-FFF2-40B4-BE49-F238E27FC236}">
                <a16:creationId xmlns:a16="http://schemas.microsoft.com/office/drawing/2014/main" id="{E73D4F5F-A36A-44EF-BB99-652D25933FC3}"/>
              </a:ext>
            </a:extLst>
          </p:cNvPr>
          <p:cNvSpPr>
            <a:spLocks noGrp="1"/>
          </p:cNvSpPr>
          <p:nvPr>
            <p:ph idx="1"/>
          </p:nvPr>
        </p:nvSpPr>
        <p:spPr/>
        <p:txBody>
          <a:bodyPr>
            <a:normAutofit fontScale="77500" lnSpcReduction="20000"/>
          </a:bodyPr>
          <a:lstStyle/>
          <a:p>
            <a:pPr marL="0" indent="0">
              <a:buNone/>
            </a:pPr>
            <a:r>
              <a:rPr lang="he-IL" dirty="0">
                <a:latin typeface="Calibri" panose="020F0502020204030204" pitchFamily="34" charset="0"/>
                <a:cs typeface="Calibri" panose="020F0502020204030204" pitchFamily="34" charset="0"/>
              </a:rPr>
              <a:t>כל שלב מתחיל באחד מהאופרטורים הבאים:</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$match</a:t>
            </a:r>
            <a:r>
              <a:rPr lang="he-IL" dirty="0">
                <a:latin typeface="Calibri" panose="020F0502020204030204" pitchFamily="34" charset="0"/>
                <a:cs typeface="Calibri" panose="020F0502020204030204" pitchFamily="34" charset="0"/>
              </a:rPr>
              <a:t> - משמש לסינון המסמכים יכול להפחית את כמות המסמכים שניתנו כקלט לשלב הבא.</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$project</a:t>
            </a:r>
            <a:r>
              <a:rPr lang="he-IL" dirty="0">
                <a:latin typeface="Calibri" panose="020F0502020204030204" pitchFamily="34" charset="0"/>
                <a:cs typeface="Calibri" panose="020F0502020204030204" pitchFamily="34" charset="0"/>
              </a:rPr>
              <a:t> - משמש לבחירת שדות ספציפיים מאוסף.</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$group</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משמש לקיבוץ מסמכים על סמך ערך כלשהו.</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$skip</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משמש כדי לדלג על </a:t>
            </a:r>
            <a:r>
              <a:rPr lang="en-US" dirty="0">
                <a:latin typeface="Calibri" panose="020F0502020204030204" pitchFamily="34" charset="0"/>
                <a:cs typeface="Calibri" panose="020F0502020204030204" pitchFamily="34" charset="0"/>
              </a:rPr>
              <a:t>n </a:t>
            </a:r>
            <a:r>
              <a:rPr lang="he-IL" dirty="0">
                <a:latin typeface="Calibri" panose="020F0502020204030204" pitchFamily="34" charset="0"/>
                <a:cs typeface="Calibri" panose="020F0502020204030204" pitchFamily="34" charset="0"/>
              </a:rPr>
              <a:t>מספר מסמכים ומעביר את המסמכים הנותרים.</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$limit</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משמש להעברת מספר</a:t>
            </a:r>
            <a:r>
              <a:rPr lang="en-US" dirty="0">
                <a:latin typeface="Calibri" panose="020F0502020204030204" pitchFamily="34" charset="0"/>
                <a:cs typeface="Calibri" panose="020F0502020204030204" pitchFamily="34" charset="0"/>
              </a:rPr>
              <a:t> n </a:t>
            </a:r>
            <a:r>
              <a:rPr lang="he-IL" dirty="0">
                <a:latin typeface="Calibri" panose="020F0502020204030204" pitchFamily="34" charset="0"/>
                <a:cs typeface="Calibri" panose="020F0502020204030204" pitchFamily="34" charset="0"/>
              </a:rPr>
              <a:t>הראשון של מסמכים ובכך מגביל אותם.</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$unwind</a:t>
            </a:r>
            <a:r>
              <a:rPr lang="he-IL" b="1" dirty="0">
                <a:latin typeface="Calibri" panose="020F0502020204030204" pitchFamily="34" charset="0"/>
                <a:cs typeface="Calibri" panose="020F0502020204030204" pitchFamily="34" charset="0"/>
              </a:rPr>
              <a:t> </a:t>
            </a:r>
            <a:r>
              <a:rPr lang="he-IL" dirty="0">
                <a:latin typeface="Calibri" panose="020F0502020204030204" pitchFamily="34" charset="0"/>
                <a:cs typeface="Calibri" panose="020F0502020204030204" pitchFamily="34" charset="0"/>
              </a:rPr>
              <a:t>- משמש לשחרור מסמכים המשתמשים במערכים, כלומר מפרק שדה מערך במסמכים כדי להחזיר מסמכים עבור כל אלמנט.</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$out</a:t>
            </a:r>
            <a:r>
              <a:rPr lang="he-IL" dirty="0">
                <a:latin typeface="Calibri" panose="020F0502020204030204" pitchFamily="34" charset="0"/>
                <a:cs typeface="Calibri" panose="020F0502020204030204" pitchFamily="34" charset="0"/>
              </a:rPr>
              <a:t> - משמש לכתיבת מסמכים שנוצרו לאוסף חדש.</a:t>
            </a:r>
          </a:p>
          <a:p>
            <a:pPr>
              <a:buFont typeface="Courier New" panose="02070309020205020404" pitchFamily="49" charset="0"/>
              <a:buChar char="o"/>
            </a:pPr>
            <a:r>
              <a:rPr lang="en-US" b="1" dirty="0">
                <a:latin typeface="Calibri" panose="020F0502020204030204" pitchFamily="34" charset="0"/>
                <a:cs typeface="Calibri" panose="020F0502020204030204" pitchFamily="34" charset="0"/>
              </a:rPr>
              <a:t>$sort</a:t>
            </a:r>
            <a:r>
              <a:rPr lang="he-IL" dirty="0">
                <a:latin typeface="Calibri" panose="020F0502020204030204" pitchFamily="34" charset="0"/>
                <a:cs typeface="Calibri" panose="020F0502020204030204" pitchFamily="34" charset="0"/>
              </a:rPr>
              <a:t> - מיון</a:t>
            </a:r>
          </a:p>
          <a:p>
            <a:pPr marL="0" indent="0">
              <a:buNone/>
            </a:pPr>
            <a:r>
              <a:rPr lang="he-IL" dirty="0">
                <a:latin typeface="Calibri" panose="020F0502020204030204" pitchFamily="34" charset="0"/>
                <a:cs typeface="Calibri" panose="020F0502020204030204" pitchFamily="34" charset="0"/>
              </a:rPr>
              <a:t>קיימות עוד פונקציות רבות, אלו רק דוגמאות עיקריות (בעת עבודה עם </a:t>
            </a:r>
            <a:r>
              <a:rPr lang="en-US" dirty="0" err="1">
                <a:latin typeface="Calibri" panose="020F0502020204030204" pitchFamily="34" charset="0"/>
                <a:cs typeface="Calibri" panose="020F0502020204030204" pitchFamily="34" charset="0"/>
              </a:rPr>
              <a:t>mongodb</a:t>
            </a:r>
            <a:r>
              <a:rPr lang="en-US" dirty="0">
                <a:latin typeface="Calibri" panose="020F0502020204030204" pitchFamily="34" charset="0"/>
                <a:cs typeface="Calibri" panose="020F0502020204030204" pitchFamily="34" charset="0"/>
              </a:rPr>
              <a:t> compass</a:t>
            </a:r>
            <a:r>
              <a:rPr lang="he-IL" dirty="0">
                <a:latin typeface="Calibri" panose="020F0502020204030204" pitchFamily="34" charset="0"/>
                <a:cs typeface="Calibri" panose="020F0502020204030204" pitchFamily="34" charset="0"/>
              </a:rPr>
              <a:t> ניתן לראות את כל השלבים עם תיעוד קצר על כל אחד)</a:t>
            </a: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74D1955A-BAA0-4EA2-9CEC-F4E47727EF67}"/>
              </a:ext>
            </a:extLst>
          </p:cNvPr>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299640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8B3326-E591-44A8-A2A8-2C97644C9179}"/>
              </a:ext>
            </a:extLst>
          </p:cNvPr>
          <p:cNvSpPr>
            <a:spLocks noGrp="1"/>
          </p:cNvSpPr>
          <p:nvPr>
            <p:ph type="title"/>
          </p:nvPr>
        </p:nvSpPr>
        <p:spPr/>
        <p:txBody>
          <a:bodyPr/>
          <a:lstStyle/>
          <a:p>
            <a:r>
              <a:rPr lang="en-US" dirty="0"/>
              <a:t>Big Data use cases</a:t>
            </a:r>
            <a:endParaRPr lang="he-IL" dirty="0"/>
          </a:p>
        </p:txBody>
      </p:sp>
      <p:sp>
        <p:nvSpPr>
          <p:cNvPr id="3" name="מציין מיקום תוכן 2">
            <a:extLst>
              <a:ext uri="{FF2B5EF4-FFF2-40B4-BE49-F238E27FC236}">
                <a16:creationId xmlns:a16="http://schemas.microsoft.com/office/drawing/2014/main" id="{72F36A90-F8DB-48BB-A7B2-C6DF66803DD0}"/>
              </a:ext>
            </a:extLst>
          </p:cNvPr>
          <p:cNvSpPr>
            <a:spLocks noGrp="1"/>
          </p:cNvSpPr>
          <p:nvPr>
            <p:ph idx="1"/>
          </p:nvPr>
        </p:nvSpPr>
        <p:spPr>
          <a:xfrm>
            <a:off x="1154954" y="2603499"/>
            <a:ext cx="9107632" cy="3593115"/>
          </a:xfrm>
        </p:spPr>
        <p:txBody>
          <a:bodyPr>
            <a:normAutofit fontScale="70000" lnSpcReduction="20000"/>
          </a:bodyPr>
          <a:lstStyle/>
          <a:p>
            <a:pPr marL="0" indent="0">
              <a:buNone/>
            </a:pPr>
            <a:r>
              <a:rPr lang="he-IL" sz="2100" dirty="0">
                <a:latin typeface="Calibri" panose="020F0502020204030204" pitchFamily="34" charset="0"/>
                <a:cs typeface="Calibri" panose="020F0502020204030204" pitchFamily="34" charset="0"/>
              </a:rPr>
              <a:t>איפה עושים שימוש ב </a:t>
            </a:r>
            <a:r>
              <a:rPr lang="en-US" sz="2100" dirty="0">
                <a:latin typeface="Calibri" panose="020F0502020204030204" pitchFamily="34" charset="0"/>
                <a:cs typeface="Calibri" panose="020F0502020204030204" pitchFamily="34" charset="0"/>
              </a:rPr>
              <a:t>big data</a:t>
            </a:r>
            <a:r>
              <a:rPr lang="he-IL" sz="2100" dirty="0">
                <a:latin typeface="Calibri" panose="020F0502020204030204" pitchFamily="34" charset="0"/>
                <a:cs typeface="Calibri" panose="020F0502020204030204" pitchFamily="34" charset="0"/>
              </a:rPr>
              <a:t>? מספר דוגמאות:</a:t>
            </a:r>
          </a:p>
          <a:p>
            <a:pPr>
              <a:buFont typeface="Courier New" panose="02070309020205020404" pitchFamily="49" charset="0"/>
              <a:buChar char="o"/>
            </a:pPr>
            <a:r>
              <a:rPr lang="he-IL" sz="2100" b="1" dirty="0">
                <a:latin typeface="Calibri" panose="020F0502020204030204" pitchFamily="34" charset="0"/>
                <a:cs typeface="Calibri" panose="020F0502020204030204" pitchFamily="34" charset="0"/>
              </a:rPr>
              <a:t>ניהול מוצר - </a:t>
            </a:r>
            <a:r>
              <a:rPr lang="he-IL" sz="2100" dirty="0">
                <a:latin typeface="Calibri" panose="020F0502020204030204" pitchFamily="34" charset="0"/>
                <a:cs typeface="Calibri" panose="020F0502020204030204" pitchFamily="34" charset="0"/>
              </a:rPr>
              <a:t>חברות שירותים ומוצרים משתמשות בתובנות מביג דאטה כדי לצפות את ביקוש הלקוחות. הן בונות מודלים של חיזוי למוצרים ושירותים חדשים על ידי סיווג תכונות מפתח של מוצרים ושירותים בעבר ובהווה, ומידול היחסים בין התכונות הללו לבין ההצלחה המסחרית של ההצעות. הן משתמשות בנתונים וניתוח מקבוצות, שווקי מדגם, ייצור ועוד, וכך מפתחות מוצרים חדשים.</a:t>
            </a:r>
          </a:p>
          <a:p>
            <a:pPr>
              <a:buFont typeface="Courier New" panose="02070309020205020404" pitchFamily="49" charset="0"/>
              <a:buChar char="o"/>
            </a:pPr>
            <a:r>
              <a:rPr lang="he-IL" sz="2100" b="1" dirty="0">
                <a:latin typeface="Calibri" panose="020F0502020204030204" pitchFamily="34" charset="0"/>
                <a:cs typeface="Calibri" panose="020F0502020204030204" pitchFamily="34" charset="0"/>
              </a:rPr>
              <a:t>חווית הלקוח - </a:t>
            </a:r>
            <a:r>
              <a:rPr lang="he-IL" sz="2100" dirty="0">
                <a:latin typeface="Calibri" panose="020F0502020204030204" pitchFamily="34" charset="0"/>
                <a:cs typeface="Calibri" panose="020F0502020204030204" pitchFamily="34" charset="0"/>
              </a:rPr>
              <a:t>המרוץ לשימור לקוחות מתרחש ללא הפסקה. כיום, מבט ברור יותר על חוויית הלקוח אפשרי יותר מאי פעם. נתוני ביג דאטה מאפשרים לאסוף נתונים מגלישה באינטרנט, מיומני שיחות וממקורות נתונים אחרים, כדי לשפר את חווית האינטראקציה של הלקוח עם המוצר (באשר הוא) ולמקסם את הערך המועבר. שיפור החוויה כולל יכולת לספק הצעות מותאמות אישית, הפחתת נטישת הלקוחות, טיפול בבעיות באופן יזום ועוד. בשביל איסוף נתונים בסדר גודל ענק ומגוון שכזה, זקוקים ל </a:t>
            </a:r>
            <a:r>
              <a:rPr lang="en-US" sz="2100" dirty="0">
                <a:latin typeface="Calibri" panose="020F0502020204030204" pitchFamily="34" charset="0"/>
                <a:cs typeface="Calibri" panose="020F0502020204030204" pitchFamily="34" charset="0"/>
              </a:rPr>
              <a:t>big data</a:t>
            </a:r>
            <a:r>
              <a:rPr lang="he-IL" sz="2100" dirty="0">
                <a:latin typeface="Calibri" panose="020F0502020204030204" pitchFamily="34" charset="0"/>
                <a:cs typeface="Calibri" panose="020F0502020204030204" pitchFamily="34" charset="0"/>
              </a:rPr>
              <a:t>.</a:t>
            </a:r>
          </a:p>
          <a:p>
            <a:pPr>
              <a:buFont typeface="Courier New" panose="02070309020205020404" pitchFamily="49" charset="0"/>
              <a:buChar char="o"/>
            </a:pPr>
            <a:r>
              <a:rPr lang="en-US" sz="2100" b="1" dirty="0">
                <a:latin typeface="Calibri" panose="020F0502020204030204" pitchFamily="34" charset="0"/>
                <a:cs typeface="Calibri" panose="020F0502020204030204" pitchFamily="34" charset="0"/>
              </a:rPr>
              <a:t>Fraud detection</a:t>
            </a:r>
            <a:r>
              <a:rPr lang="he-IL" sz="2100" dirty="0">
                <a:latin typeface="Calibri" panose="020F0502020204030204" pitchFamily="34" charset="0"/>
                <a:cs typeface="Calibri" panose="020F0502020204030204" pitchFamily="34" charset="0"/>
              </a:rPr>
              <a:t> - יכולת לזהות עסקאות חשודות (כרטיסי אשראי) וכד' – על מנת לוודא שהתשלום בכרטיס אשראי אינו עסקה חשודה, והאם ניתן לאשר אותו, חובה להשתמש ב </a:t>
            </a:r>
            <a:r>
              <a:rPr lang="en-US" sz="2100" dirty="0">
                <a:latin typeface="Calibri" panose="020F0502020204030204" pitchFamily="34" charset="0"/>
                <a:cs typeface="Calibri" panose="020F0502020204030204" pitchFamily="34" charset="0"/>
              </a:rPr>
              <a:t>big data</a:t>
            </a:r>
            <a:r>
              <a:rPr lang="he-IL" sz="2100" dirty="0">
                <a:latin typeface="Calibri" panose="020F0502020204030204" pitchFamily="34" charset="0"/>
                <a:cs typeface="Calibri" panose="020F0502020204030204" pitchFamily="34" charset="0"/>
              </a:rPr>
              <a:t> כיוון שזה דבר שמתבצע אונליין ודורש עיבוד מידי של הנתונים.</a:t>
            </a:r>
          </a:p>
          <a:p>
            <a:pPr>
              <a:buFont typeface="Courier New" panose="02070309020205020404" pitchFamily="49" charset="0"/>
              <a:buChar char="o"/>
            </a:pPr>
            <a:r>
              <a:rPr lang="he-IL" sz="2100" b="1" dirty="0">
                <a:latin typeface="Calibri" panose="020F0502020204030204" pitchFamily="34" charset="0"/>
                <a:cs typeface="Calibri" panose="020F0502020204030204" pitchFamily="34" charset="0"/>
              </a:rPr>
              <a:t>חדשנות - </a:t>
            </a:r>
            <a:r>
              <a:rPr lang="he-IL" sz="2100" dirty="0">
                <a:latin typeface="Calibri" panose="020F0502020204030204" pitchFamily="34" charset="0"/>
                <a:cs typeface="Calibri" panose="020F0502020204030204" pitchFamily="34" charset="0"/>
              </a:rPr>
              <a:t>נתוני ביג דאטה מסייעים לארגונים להוביל חדשנות דרך למידת תלות בין גורמים שונים ומגוונים כגון אנשים, מוסדות, ישויות ותהליכים עצמם. תובנות אלה מאפשרות, בהמשך לשפר את דרך קבלת ההחלטות, לבצע שיקולים כספיים ריאליים, לקיים תכנון עתידי, לבחון מגמות צריכה, לפתח מוצרים ושירותים חדשים, ליישם </a:t>
            </a:r>
            <a:r>
              <a:rPr lang="he-IL" sz="2100" dirty="0" err="1">
                <a:latin typeface="Calibri" panose="020F0502020204030204" pitchFamily="34" charset="0"/>
                <a:cs typeface="Calibri" panose="020F0502020204030204" pitchFamily="34" charset="0"/>
              </a:rPr>
              <a:t>תמחורים</a:t>
            </a:r>
            <a:r>
              <a:rPr lang="he-IL" sz="2100" dirty="0">
                <a:latin typeface="Calibri" panose="020F0502020204030204" pitchFamily="34" charset="0"/>
                <a:cs typeface="Calibri" panose="020F0502020204030204" pitchFamily="34" charset="0"/>
              </a:rPr>
              <a:t> דינמיים וכד’. האפשרויות הן אינסופיות.</a:t>
            </a:r>
          </a:p>
          <a:p>
            <a:pPr>
              <a:buFont typeface="Courier New" panose="02070309020205020404" pitchFamily="49" charset="0"/>
              <a:buChar char="o"/>
            </a:pPr>
            <a:endParaRPr lang="he-IL" sz="21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87B8C8C6-2FF9-4ADA-8EF1-CA40DDE6FAF4}"/>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784695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7C15EB7-2327-4F4F-A7E2-B3C1AF8A267C}"/>
              </a:ext>
            </a:extLst>
          </p:cNvPr>
          <p:cNvSpPr>
            <a:spLocks noGrp="1"/>
          </p:cNvSpPr>
          <p:nvPr>
            <p:ph type="title"/>
          </p:nvPr>
        </p:nvSpPr>
        <p:spPr/>
        <p:txBody>
          <a:bodyPr/>
          <a:lstStyle/>
          <a:p>
            <a:r>
              <a:rPr lang="en-US" dirty="0"/>
              <a:t>Aggregation pipeline – Group</a:t>
            </a:r>
            <a:endParaRPr lang="he-IL" dirty="0"/>
          </a:p>
        </p:txBody>
      </p:sp>
      <p:pic>
        <p:nvPicPr>
          <p:cNvPr id="5" name="מציין מיקום תוכן 4">
            <a:extLst>
              <a:ext uri="{FF2B5EF4-FFF2-40B4-BE49-F238E27FC236}">
                <a16:creationId xmlns:a16="http://schemas.microsoft.com/office/drawing/2014/main" id="{B31A57FE-7CEF-489E-A269-EF5C5CAF2D5E}"/>
              </a:ext>
            </a:extLst>
          </p:cNvPr>
          <p:cNvPicPr>
            <a:picLocks noGrp="1" noChangeAspect="1"/>
          </p:cNvPicPr>
          <p:nvPr>
            <p:ph idx="1"/>
          </p:nvPr>
        </p:nvPicPr>
        <p:blipFill>
          <a:blip r:embed="rId2"/>
          <a:stretch>
            <a:fillRect/>
          </a:stretch>
        </p:blipFill>
        <p:spPr>
          <a:xfrm>
            <a:off x="727791" y="2347665"/>
            <a:ext cx="6591300" cy="1085850"/>
          </a:xfrm>
          <a:prstGeom prst="rect">
            <a:avLst/>
          </a:prstGeom>
        </p:spPr>
      </p:pic>
      <p:sp>
        <p:nvSpPr>
          <p:cNvPr id="4" name="מציין מיקום של מספר שקופית 3">
            <a:extLst>
              <a:ext uri="{FF2B5EF4-FFF2-40B4-BE49-F238E27FC236}">
                <a16:creationId xmlns:a16="http://schemas.microsoft.com/office/drawing/2014/main" id="{570C0600-3D2E-4D44-955A-0FB5376386D0}"/>
              </a:ext>
            </a:extLst>
          </p:cNvPr>
          <p:cNvSpPr>
            <a:spLocks noGrp="1"/>
          </p:cNvSpPr>
          <p:nvPr>
            <p:ph type="sldNum" sz="quarter" idx="12"/>
          </p:nvPr>
        </p:nvSpPr>
        <p:spPr/>
        <p:txBody>
          <a:bodyPr/>
          <a:lstStyle/>
          <a:p>
            <a:fld id="{D57F1E4F-1CFF-5643-939E-217C01CDF565}" type="slidenum">
              <a:rPr lang="en-US" smtClean="0"/>
              <a:pPr/>
              <a:t>90</a:t>
            </a:fld>
            <a:endParaRPr lang="en-US" dirty="0"/>
          </a:p>
        </p:txBody>
      </p:sp>
      <p:sp>
        <p:nvSpPr>
          <p:cNvPr id="7" name="תיבת טקסט 6">
            <a:extLst>
              <a:ext uri="{FF2B5EF4-FFF2-40B4-BE49-F238E27FC236}">
                <a16:creationId xmlns:a16="http://schemas.microsoft.com/office/drawing/2014/main" id="{2C771D9D-2C75-4D22-BB30-82FD604AE119}"/>
              </a:ext>
            </a:extLst>
          </p:cNvPr>
          <p:cNvSpPr txBox="1"/>
          <p:nvPr/>
        </p:nvSpPr>
        <p:spPr>
          <a:xfrm>
            <a:off x="8025414" y="2521258"/>
            <a:ext cx="3435658" cy="738664"/>
          </a:xfrm>
          <a:prstGeom prst="rect">
            <a:avLst/>
          </a:prstGeom>
          <a:noFill/>
        </p:spPr>
        <p:txBody>
          <a:bodyPr wrap="square" rtlCol="1">
            <a:spAutoFit/>
          </a:bodyPr>
          <a:lstStyle/>
          <a:p>
            <a:pPr algn="r" rtl="1"/>
            <a:r>
              <a:rPr lang="he-IL" sz="1400" dirty="0">
                <a:solidFill>
                  <a:schemeClr val="tx1">
                    <a:lumMod val="75000"/>
                    <a:lumOff val="25000"/>
                  </a:schemeClr>
                </a:solidFill>
                <a:latin typeface="Calibri" panose="020F0502020204030204" pitchFamily="34" charset="0"/>
                <a:cs typeface="Calibri" panose="020F0502020204030204" pitchFamily="34" charset="0"/>
              </a:rPr>
              <a:t>הפרמטר הראשון הוא עפ"י מה לקבץ את המסמכים, הפרמטר השני הוא איזו פעולה לבצע על המסמכים המקובצים:</a:t>
            </a:r>
          </a:p>
        </p:txBody>
      </p:sp>
      <p:pic>
        <p:nvPicPr>
          <p:cNvPr id="8" name="תמונה 7">
            <a:extLst>
              <a:ext uri="{FF2B5EF4-FFF2-40B4-BE49-F238E27FC236}">
                <a16:creationId xmlns:a16="http://schemas.microsoft.com/office/drawing/2014/main" id="{306C6FCA-591A-4BEE-9B31-74C10C83CE2D}"/>
              </a:ext>
            </a:extLst>
          </p:cNvPr>
          <p:cNvPicPr>
            <a:picLocks noChangeAspect="1"/>
          </p:cNvPicPr>
          <p:nvPr/>
        </p:nvPicPr>
        <p:blipFill>
          <a:blip r:embed="rId3"/>
          <a:stretch>
            <a:fillRect/>
          </a:stretch>
        </p:blipFill>
        <p:spPr>
          <a:xfrm>
            <a:off x="727791" y="3572661"/>
            <a:ext cx="5180429" cy="2979060"/>
          </a:xfrm>
          <a:prstGeom prst="rect">
            <a:avLst/>
          </a:prstGeom>
        </p:spPr>
      </p:pic>
    </p:spTree>
    <p:extLst>
      <p:ext uri="{BB962C8B-B14F-4D97-AF65-F5344CB8AC3E}">
        <p14:creationId xmlns:p14="http://schemas.microsoft.com/office/powerpoint/2010/main" val="317115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0066E6-7248-4A8D-853D-0188F937EC7F}"/>
              </a:ext>
            </a:extLst>
          </p:cNvPr>
          <p:cNvSpPr>
            <a:spLocks noGrp="1"/>
          </p:cNvSpPr>
          <p:nvPr>
            <p:ph type="title"/>
          </p:nvPr>
        </p:nvSpPr>
        <p:spPr/>
        <p:txBody>
          <a:bodyPr/>
          <a:lstStyle/>
          <a:p>
            <a:r>
              <a:rPr lang="en-US" dirty="0"/>
              <a:t>Single purpose aggregation methods</a:t>
            </a:r>
            <a:endParaRPr lang="he-IL" dirty="0"/>
          </a:p>
        </p:txBody>
      </p:sp>
      <p:pic>
        <p:nvPicPr>
          <p:cNvPr id="5" name="מציין מיקום תוכן 4">
            <a:extLst>
              <a:ext uri="{FF2B5EF4-FFF2-40B4-BE49-F238E27FC236}">
                <a16:creationId xmlns:a16="http://schemas.microsoft.com/office/drawing/2014/main" id="{CEE67668-09C6-4CF5-95C7-B32B6EEC3884}"/>
              </a:ext>
            </a:extLst>
          </p:cNvPr>
          <p:cNvPicPr>
            <a:picLocks noGrp="1" noChangeAspect="1"/>
          </p:cNvPicPr>
          <p:nvPr>
            <p:ph idx="1"/>
          </p:nvPr>
        </p:nvPicPr>
        <p:blipFill>
          <a:blip r:embed="rId2"/>
          <a:stretch>
            <a:fillRect/>
          </a:stretch>
        </p:blipFill>
        <p:spPr>
          <a:xfrm>
            <a:off x="1329531" y="3054350"/>
            <a:ext cx="8477250" cy="2514600"/>
          </a:xfrm>
          <a:prstGeom prst="rect">
            <a:avLst/>
          </a:prstGeom>
        </p:spPr>
      </p:pic>
      <p:sp>
        <p:nvSpPr>
          <p:cNvPr id="4" name="מציין מיקום של מספר שקופית 3">
            <a:extLst>
              <a:ext uri="{FF2B5EF4-FFF2-40B4-BE49-F238E27FC236}">
                <a16:creationId xmlns:a16="http://schemas.microsoft.com/office/drawing/2014/main" id="{EA5A34B8-D04B-423E-BDFC-EAA8ABF9EA9E}"/>
              </a:ext>
            </a:extLst>
          </p:cNvPr>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2597858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FEDBE5-8AFA-4E41-AFB3-514BFD988932}"/>
              </a:ext>
            </a:extLst>
          </p:cNvPr>
          <p:cNvSpPr>
            <a:spLocks noGrp="1"/>
          </p:cNvSpPr>
          <p:nvPr>
            <p:ph type="title"/>
          </p:nvPr>
        </p:nvSpPr>
        <p:spPr/>
        <p:txBody>
          <a:bodyPr/>
          <a:lstStyle/>
          <a:p>
            <a:pPr algn="r"/>
            <a:r>
              <a:rPr lang="he-IL" dirty="0"/>
              <a:t>יצירת </a:t>
            </a:r>
            <a:r>
              <a:rPr lang="en-US" dirty="0"/>
              <a:t>aggregations</a:t>
            </a:r>
            <a:r>
              <a:rPr lang="he-IL" dirty="0"/>
              <a:t> דרך ה </a:t>
            </a:r>
            <a:r>
              <a:rPr lang="en-US" dirty="0"/>
              <a:t>MongoDB Compass</a:t>
            </a:r>
            <a:endParaRPr lang="he-IL" dirty="0"/>
          </a:p>
        </p:txBody>
      </p:sp>
      <p:sp>
        <p:nvSpPr>
          <p:cNvPr id="3" name="מציין מיקום תוכן 2">
            <a:extLst>
              <a:ext uri="{FF2B5EF4-FFF2-40B4-BE49-F238E27FC236}">
                <a16:creationId xmlns:a16="http://schemas.microsoft.com/office/drawing/2014/main" id="{7AFC44FA-CAE8-476E-999C-35F7B58D63FC}"/>
              </a:ext>
            </a:extLst>
          </p:cNvPr>
          <p:cNvSpPr>
            <a:spLocks noGrp="1"/>
          </p:cNvSpPr>
          <p:nvPr>
            <p:ph idx="1"/>
          </p:nvPr>
        </p:nvSpPr>
        <p:spPr/>
        <p:txBody>
          <a:bodyPr/>
          <a:lstStyle/>
          <a:p>
            <a:pPr marL="0" indent="0">
              <a:buNone/>
            </a:pPr>
            <a:r>
              <a:rPr lang="he-IL" sz="1700" dirty="0">
                <a:latin typeface="Calibri" panose="020F0502020204030204" pitchFamily="34" charset="0"/>
                <a:cs typeface="Calibri" panose="020F0502020204030204" pitchFamily="34" charset="0"/>
              </a:rPr>
              <a:t>ניתן גם לבצע </a:t>
            </a:r>
            <a:r>
              <a:rPr lang="he-IL" sz="1700" dirty="0" err="1">
                <a:latin typeface="Calibri" panose="020F0502020204030204" pitchFamily="34" charset="0"/>
                <a:cs typeface="Calibri" panose="020F0502020204030204" pitchFamily="34" charset="0"/>
              </a:rPr>
              <a:t>אגריגציות</a:t>
            </a:r>
            <a:r>
              <a:rPr lang="he-IL" sz="1700" dirty="0">
                <a:latin typeface="Calibri" panose="020F0502020204030204" pitchFamily="34" charset="0"/>
                <a:cs typeface="Calibri" panose="020F0502020204030204" pitchFamily="34" charset="0"/>
              </a:rPr>
              <a:t> דרך ה </a:t>
            </a:r>
            <a:r>
              <a:rPr lang="en-US" sz="1700" dirty="0">
                <a:latin typeface="Calibri" panose="020F0502020204030204" pitchFamily="34" charset="0"/>
                <a:cs typeface="Calibri" panose="020F0502020204030204" pitchFamily="34" charset="0"/>
              </a:rPr>
              <a:t>mongo </a:t>
            </a:r>
            <a:r>
              <a:rPr lang="en-US" sz="1700" dirty="0" err="1">
                <a:latin typeface="Calibri" panose="020F0502020204030204" pitchFamily="34" charset="0"/>
                <a:cs typeface="Calibri" panose="020F0502020204030204" pitchFamily="34" charset="0"/>
              </a:rPr>
              <a:t>db</a:t>
            </a:r>
            <a:r>
              <a:rPr lang="en-US" sz="1700" dirty="0">
                <a:latin typeface="Calibri" panose="020F0502020204030204" pitchFamily="34" charset="0"/>
                <a:cs typeface="Calibri" panose="020F0502020204030204" pitchFamily="34" charset="0"/>
              </a:rPr>
              <a:t> compass</a:t>
            </a:r>
            <a:r>
              <a:rPr lang="he-IL" sz="1700" dirty="0">
                <a:latin typeface="Calibri" panose="020F0502020204030204" pitchFamily="34" charset="0"/>
                <a:cs typeface="Calibri" panose="020F0502020204030204" pitchFamily="34" charset="0"/>
              </a:rPr>
              <a:t> וכן לשמור אותם במידה ונרצה לבצע אותן שוב.</a:t>
            </a:r>
          </a:p>
          <a:p>
            <a:pPr marL="0" indent="0">
              <a:buNone/>
            </a:pPr>
            <a:endParaRPr lang="he-IL" sz="17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0F7318D3-D573-4CED-9F8A-A70FF9CB0F8D}"/>
              </a:ext>
            </a:extLst>
          </p:cNvPr>
          <p:cNvSpPr>
            <a:spLocks noGrp="1"/>
          </p:cNvSpPr>
          <p:nvPr>
            <p:ph type="sldNum" sz="quarter" idx="12"/>
          </p:nvPr>
        </p:nvSpPr>
        <p:spPr/>
        <p:txBody>
          <a:bodyPr/>
          <a:lstStyle/>
          <a:p>
            <a:fld id="{D57F1E4F-1CFF-5643-939E-217C01CDF565}" type="slidenum">
              <a:rPr lang="en-US" smtClean="0"/>
              <a:pPr/>
              <a:t>92</a:t>
            </a:fld>
            <a:endParaRPr lang="en-US" dirty="0"/>
          </a:p>
        </p:txBody>
      </p:sp>
      <p:pic>
        <p:nvPicPr>
          <p:cNvPr id="6" name="תמונה 5">
            <a:extLst>
              <a:ext uri="{FF2B5EF4-FFF2-40B4-BE49-F238E27FC236}">
                <a16:creationId xmlns:a16="http://schemas.microsoft.com/office/drawing/2014/main" id="{B02CC057-6F42-4FCC-9107-8CF03C6B1C20}"/>
              </a:ext>
            </a:extLst>
          </p:cNvPr>
          <p:cNvPicPr>
            <a:picLocks noChangeAspect="1"/>
          </p:cNvPicPr>
          <p:nvPr/>
        </p:nvPicPr>
        <p:blipFill>
          <a:blip r:embed="rId2"/>
          <a:stretch>
            <a:fillRect/>
          </a:stretch>
        </p:blipFill>
        <p:spPr>
          <a:xfrm>
            <a:off x="7461701" y="3716916"/>
            <a:ext cx="3309938" cy="2081213"/>
          </a:xfrm>
          <a:prstGeom prst="rect">
            <a:avLst/>
          </a:prstGeom>
        </p:spPr>
      </p:pic>
      <p:pic>
        <p:nvPicPr>
          <p:cNvPr id="7" name="תמונה 6">
            <a:extLst>
              <a:ext uri="{FF2B5EF4-FFF2-40B4-BE49-F238E27FC236}">
                <a16:creationId xmlns:a16="http://schemas.microsoft.com/office/drawing/2014/main" id="{4B78A2FE-5081-4882-8CB1-A06D26595001}"/>
              </a:ext>
            </a:extLst>
          </p:cNvPr>
          <p:cNvPicPr>
            <a:picLocks noChangeAspect="1"/>
          </p:cNvPicPr>
          <p:nvPr/>
        </p:nvPicPr>
        <p:blipFill>
          <a:blip r:embed="rId3"/>
          <a:stretch>
            <a:fillRect/>
          </a:stretch>
        </p:blipFill>
        <p:spPr>
          <a:xfrm>
            <a:off x="5144226" y="3716916"/>
            <a:ext cx="1881512" cy="1157854"/>
          </a:xfrm>
          <a:prstGeom prst="rect">
            <a:avLst/>
          </a:prstGeom>
        </p:spPr>
      </p:pic>
      <p:sp>
        <p:nvSpPr>
          <p:cNvPr id="9" name="תיבת טקסט 8">
            <a:extLst>
              <a:ext uri="{FF2B5EF4-FFF2-40B4-BE49-F238E27FC236}">
                <a16:creationId xmlns:a16="http://schemas.microsoft.com/office/drawing/2014/main" id="{0A48AEC8-7552-44EE-89CD-B3B8C1766CC6}"/>
              </a:ext>
            </a:extLst>
          </p:cNvPr>
          <p:cNvSpPr txBox="1"/>
          <p:nvPr/>
        </p:nvSpPr>
        <p:spPr>
          <a:xfrm>
            <a:off x="4132531" y="3220309"/>
            <a:ext cx="2893207" cy="35394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בחירת הפונקציה של ה </a:t>
            </a:r>
            <a:r>
              <a:rPr lang="en-US" sz="1700" dirty="0">
                <a:solidFill>
                  <a:schemeClr val="tx1">
                    <a:lumMod val="75000"/>
                    <a:lumOff val="25000"/>
                  </a:schemeClr>
                </a:solidFill>
                <a:latin typeface="Calibri" panose="020F0502020204030204" pitchFamily="34" charset="0"/>
                <a:cs typeface="Calibri" panose="020F0502020204030204" pitchFamily="34" charset="0"/>
              </a:rPr>
              <a:t>stage</a:t>
            </a:r>
            <a:r>
              <a:rPr lang="he-IL" sz="1700" dirty="0">
                <a:solidFill>
                  <a:schemeClr val="tx1">
                    <a:lumMod val="75000"/>
                    <a:lumOff val="25000"/>
                  </a:schemeClr>
                </a:solidFill>
                <a:latin typeface="Calibri" panose="020F0502020204030204" pitchFamily="34" charset="0"/>
                <a:cs typeface="Calibri" panose="020F0502020204030204" pitchFamily="34" charset="0"/>
              </a:rPr>
              <a:t> הזה:</a:t>
            </a:r>
          </a:p>
        </p:txBody>
      </p:sp>
      <p:sp>
        <p:nvSpPr>
          <p:cNvPr id="10" name="תיבת טקסט 9">
            <a:extLst>
              <a:ext uri="{FF2B5EF4-FFF2-40B4-BE49-F238E27FC236}">
                <a16:creationId xmlns:a16="http://schemas.microsoft.com/office/drawing/2014/main" id="{4B8D5D80-8176-4E8E-99F6-C5215DA32173}"/>
              </a:ext>
            </a:extLst>
          </p:cNvPr>
          <p:cNvSpPr txBox="1"/>
          <p:nvPr/>
        </p:nvSpPr>
        <p:spPr>
          <a:xfrm>
            <a:off x="7590408" y="3255482"/>
            <a:ext cx="3181231" cy="35394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יצירת </a:t>
            </a:r>
            <a:r>
              <a:rPr lang="en-US" sz="1700" dirty="0">
                <a:solidFill>
                  <a:schemeClr val="tx1">
                    <a:lumMod val="75000"/>
                    <a:lumOff val="25000"/>
                  </a:schemeClr>
                </a:solidFill>
                <a:latin typeface="Calibri" panose="020F0502020204030204" pitchFamily="34" charset="0"/>
                <a:cs typeface="Calibri" panose="020F0502020204030204" pitchFamily="34" charset="0"/>
              </a:rPr>
              <a:t>pipeline</a:t>
            </a:r>
            <a:r>
              <a:rPr lang="he-IL" sz="1700" dirty="0">
                <a:solidFill>
                  <a:schemeClr val="tx1">
                    <a:lumMod val="75000"/>
                    <a:lumOff val="25000"/>
                  </a:schemeClr>
                </a:solidFill>
                <a:latin typeface="Calibri" panose="020F0502020204030204" pitchFamily="34" charset="0"/>
                <a:cs typeface="Calibri" panose="020F0502020204030204" pitchFamily="34" charset="0"/>
              </a:rPr>
              <a:t> חדש:</a:t>
            </a:r>
          </a:p>
        </p:txBody>
      </p:sp>
      <p:pic>
        <p:nvPicPr>
          <p:cNvPr id="11" name="תמונה 10">
            <a:extLst>
              <a:ext uri="{FF2B5EF4-FFF2-40B4-BE49-F238E27FC236}">
                <a16:creationId xmlns:a16="http://schemas.microsoft.com/office/drawing/2014/main" id="{F1052EC6-B0C7-4BC9-91B0-634D7B6A3792}"/>
              </a:ext>
            </a:extLst>
          </p:cNvPr>
          <p:cNvPicPr>
            <a:picLocks noChangeAspect="1"/>
          </p:cNvPicPr>
          <p:nvPr/>
        </p:nvPicPr>
        <p:blipFill>
          <a:blip r:embed="rId4"/>
          <a:stretch>
            <a:fillRect/>
          </a:stretch>
        </p:blipFill>
        <p:spPr>
          <a:xfrm>
            <a:off x="367754" y="4295843"/>
            <a:ext cx="3511788" cy="1329061"/>
          </a:xfrm>
          <a:prstGeom prst="rect">
            <a:avLst/>
          </a:prstGeom>
        </p:spPr>
      </p:pic>
      <p:sp>
        <p:nvSpPr>
          <p:cNvPr id="12" name="תיבת טקסט 11">
            <a:extLst>
              <a:ext uri="{FF2B5EF4-FFF2-40B4-BE49-F238E27FC236}">
                <a16:creationId xmlns:a16="http://schemas.microsoft.com/office/drawing/2014/main" id="{990EBA83-D364-4AB4-9408-E260361D0EBA}"/>
              </a:ext>
            </a:extLst>
          </p:cNvPr>
          <p:cNvSpPr txBox="1"/>
          <p:nvPr/>
        </p:nvSpPr>
        <p:spPr>
          <a:xfrm>
            <a:off x="1056443" y="3266475"/>
            <a:ext cx="2823099" cy="61555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כתיבת ה </a:t>
            </a:r>
            <a:r>
              <a:rPr lang="en-US" sz="1700" dirty="0">
                <a:solidFill>
                  <a:schemeClr val="tx1">
                    <a:lumMod val="75000"/>
                    <a:lumOff val="25000"/>
                  </a:schemeClr>
                </a:solidFill>
                <a:latin typeface="Calibri" panose="020F0502020204030204" pitchFamily="34" charset="0"/>
                <a:cs typeface="Calibri" panose="020F0502020204030204" pitchFamily="34" charset="0"/>
              </a:rPr>
              <a:t>query</a:t>
            </a:r>
            <a:r>
              <a:rPr lang="he-IL" sz="1700" dirty="0">
                <a:solidFill>
                  <a:schemeClr val="tx1">
                    <a:lumMod val="75000"/>
                    <a:lumOff val="25000"/>
                  </a:schemeClr>
                </a:solidFill>
                <a:latin typeface="Calibri" panose="020F0502020204030204" pitchFamily="34" charset="0"/>
                <a:cs typeface="Calibri" panose="020F0502020204030204" pitchFamily="34" charset="0"/>
              </a:rPr>
              <a:t> (ניתן לראות בצד את התוצאות לאחר ה </a:t>
            </a:r>
            <a:r>
              <a:rPr lang="en-US" sz="1700" dirty="0">
                <a:solidFill>
                  <a:schemeClr val="tx1">
                    <a:lumMod val="75000"/>
                    <a:lumOff val="25000"/>
                  </a:schemeClr>
                </a:solidFill>
                <a:latin typeface="Calibri" panose="020F0502020204030204" pitchFamily="34" charset="0"/>
                <a:cs typeface="Calibri" panose="020F0502020204030204" pitchFamily="34" charset="0"/>
              </a:rPr>
              <a:t>stage</a:t>
            </a:r>
            <a:r>
              <a:rPr lang="he-IL" sz="1700" dirty="0">
                <a:solidFill>
                  <a:schemeClr val="tx1">
                    <a:lumMod val="75000"/>
                    <a:lumOff val="25000"/>
                  </a:schemeClr>
                </a:solidFill>
                <a:latin typeface="Calibri" panose="020F0502020204030204" pitchFamily="34" charset="0"/>
                <a:cs typeface="Calibri" panose="020F0502020204030204" pitchFamily="34" charset="0"/>
              </a:rPr>
              <a:t> הזה)</a:t>
            </a:r>
          </a:p>
        </p:txBody>
      </p:sp>
    </p:spTree>
    <p:extLst>
      <p:ext uri="{BB962C8B-B14F-4D97-AF65-F5344CB8AC3E}">
        <p14:creationId xmlns:p14="http://schemas.microsoft.com/office/powerpoint/2010/main" val="3839862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4032101-92E7-4709-AE09-50E1A2DBE6D6}"/>
              </a:ext>
            </a:extLst>
          </p:cNvPr>
          <p:cNvSpPr>
            <a:spLocks noGrp="1"/>
          </p:cNvSpPr>
          <p:nvPr>
            <p:ph type="title"/>
          </p:nvPr>
        </p:nvSpPr>
        <p:spPr/>
        <p:txBody>
          <a:bodyPr/>
          <a:lstStyle/>
          <a:p>
            <a:pPr algn="r"/>
            <a:r>
              <a:rPr lang="he-IL" dirty="0"/>
              <a:t>יצירת </a:t>
            </a:r>
            <a:r>
              <a:rPr lang="en-US" dirty="0"/>
              <a:t>aggregations</a:t>
            </a:r>
            <a:r>
              <a:rPr lang="he-IL" dirty="0"/>
              <a:t> דרך ה </a:t>
            </a:r>
            <a:r>
              <a:rPr lang="en-US" dirty="0"/>
              <a:t>MongoDB Compass</a:t>
            </a:r>
            <a:endParaRPr lang="he-IL" dirty="0"/>
          </a:p>
        </p:txBody>
      </p:sp>
      <p:pic>
        <p:nvPicPr>
          <p:cNvPr id="5" name="מציין מיקום תוכן 4">
            <a:extLst>
              <a:ext uri="{FF2B5EF4-FFF2-40B4-BE49-F238E27FC236}">
                <a16:creationId xmlns:a16="http://schemas.microsoft.com/office/drawing/2014/main" id="{94A30840-4D0E-4F67-9501-9EA5FDB4AB47}"/>
              </a:ext>
            </a:extLst>
          </p:cNvPr>
          <p:cNvPicPr>
            <a:picLocks noGrp="1" noChangeAspect="1"/>
          </p:cNvPicPr>
          <p:nvPr>
            <p:ph idx="1"/>
          </p:nvPr>
        </p:nvPicPr>
        <p:blipFill>
          <a:blip r:embed="rId2"/>
          <a:stretch>
            <a:fillRect/>
          </a:stretch>
        </p:blipFill>
        <p:spPr>
          <a:xfrm>
            <a:off x="9225066" y="3316498"/>
            <a:ext cx="2818670" cy="387001"/>
          </a:xfrm>
          <a:prstGeom prst="rect">
            <a:avLst/>
          </a:prstGeom>
        </p:spPr>
      </p:pic>
      <p:sp>
        <p:nvSpPr>
          <p:cNvPr id="4" name="מציין מיקום של מספר שקופית 3">
            <a:extLst>
              <a:ext uri="{FF2B5EF4-FFF2-40B4-BE49-F238E27FC236}">
                <a16:creationId xmlns:a16="http://schemas.microsoft.com/office/drawing/2014/main" id="{94A8F85E-7DA9-46B0-AC73-5201558C5BAA}"/>
              </a:ext>
            </a:extLst>
          </p:cNvPr>
          <p:cNvSpPr>
            <a:spLocks noGrp="1"/>
          </p:cNvSpPr>
          <p:nvPr>
            <p:ph type="sldNum" sz="quarter" idx="12"/>
          </p:nvPr>
        </p:nvSpPr>
        <p:spPr/>
        <p:txBody>
          <a:bodyPr/>
          <a:lstStyle/>
          <a:p>
            <a:fld id="{D57F1E4F-1CFF-5643-939E-217C01CDF565}" type="slidenum">
              <a:rPr lang="en-US" smtClean="0"/>
              <a:pPr/>
              <a:t>93</a:t>
            </a:fld>
            <a:endParaRPr lang="en-US" dirty="0"/>
          </a:p>
        </p:txBody>
      </p:sp>
      <p:pic>
        <p:nvPicPr>
          <p:cNvPr id="6" name="תמונה 5">
            <a:extLst>
              <a:ext uri="{FF2B5EF4-FFF2-40B4-BE49-F238E27FC236}">
                <a16:creationId xmlns:a16="http://schemas.microsoft.com/office/drawing/2014/main" id="{507EEAF5-908D-4565-9D1E-3F823672C701}"/>
              </a:ext>
            </a:extLst>
          </p:cNvPr>
          <p:cNvPicPr>
            <a:picLocks noChangeAspect="1"/>
          </p:cNvPicPr>
          <p:nvPr/>
        </p:nvPicPr>
        <p:blipFill>
          <a:blip r:embed="rId3"/>
          <a:stretch>
            <a:fillRect/>
          </a:stretch>
        </p:blipFill>
        <p:spPr>
          <a:xfrm>
            <a:off x="9332839" y="3789380"/>
            <a:ext cx="2624856" cy="833595"/>
          </a:xfrm>
          <a:prstGeom prst="rect">
            <a:avLst/>
          </a:prstGeom>
        </p:spPr>
      </p:pic>
      <p:sp>
        <p:nvSpPr>
          <p:cNvPr id="7" name="תיבת טקסט 6">
            <a:extLst>
              <a:ext uri="{FF2B5EF4-FFF2-40B4-BE49-F238E27FC236}">
                <a16:creationId xmlns:a16="http://schemas.microsoft.com/office/drawing/2014/main" id="{DEDDBC33-3E0B-4F77-84FE-4EE4D6F3FB70}"/>
              </a:ext>
            </a:extLst>
          </p:cNvPr>
          <p:cNvSpPr txBox="1"/>
          <p:nvPr/>
        </p:nvSpPr>
        <p:spPr>
          <a:xfrm>
            <a:off x="8788893" y="2666224"/>
            <a:ext cx="2818670" cy="35394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הוספת </a:t>
            </a:r>
            <a:r>
              <a:rPr lang="en-US" sz="1700" dirty="0">
                <a:solidFill>
                  <a:schemeClr val="tx1">
                    <a:lumMod val="75000"/>
                    <a:lumOff val="25000"/>
                  </a:schemeClr>
                </a:solidFill>
                <a:latin typeface="Calibri" panose="020F0502020204030204" pitchFamily="34" charset="0"/>
                <a:cs typeface="Calibri" panose="020F0502020204030204" pitchFamily="34" charset="0"/>
              </a:rPr>
              <a:t>stage</a:t>
            </a:r>
            <a:r>
              <a:rPr lang="he-IL" sz="1700" dirty="0">
                <a:solidFill>
                  <a:schemeClr val="tx1">
                    <a:lumMod val="75000"/>
                    <a:lumOff val="25000"/>
                  </a:schemeClr>
                </a:solidFill>
                <a:latin typeface="Calibri" panose="020F0502020204030204" pitchFamily="34" charset="0"/>
                <a:cs typeface="Calibri" panose="020F0502020204030204" pitchFamily="34" charset="0"/>
              </a:rPr>
              <a:t> נוסף - אחד או יותר:</a:t>
            </a:r>
          </a:p>
        </p:txBody>
      </p:sp>
      <p:pic>
        <p:nvPicPr>
          <p:cNvPr id="8" name="תמונה 7">
            <a:extLst>
              <a:ext uri="{FF2B5EF4-FFF2-40B4-BE49-F238E27FC236}">
                <a16:creationId xmlns:a16="http://schemas.microsoft.com/office/drawing/2014/main" id="{219E079E-70D2-4660-8E5D-CE3955F50B35}"/>
              </a:ext>
            </a:extLst>
          </p:cNvPr>
          <p:cNvPicPr>
            <a:picLocks noChangeAspect="1"/>
          </p:cNvPicPr>
          <p:nvPr/>
        </p:nvPicPr>
        <p:blipFill>
          <a:blip r:embed="rId4"/>
          <a:stretch>
            <a:fillRect/>
          </a:stretch>
        </p:blipFill>
        <p:spPr>
          <a:xfrm>
            <a:off x="6525437" y="4065680"/>
            <a:ext cx="2096844" cy="1418917"/>
          </a:xfrm>
          <a:prstGeom prst="rect">
            <a:avLst/>
          </a:prstGeom>
        </p:spPr>
      </p:pic>
      <p:sp>
        <p:nvSpPr>
          <p:cNvPr id="9" name="תיבת טקסט 8">
            <a:extLst>
              <a:ext uri="{FF2B5EF4-FFF2-40B4-BE49-F238E27FC236}">
                <a16:creationId xmlns:a16="http://schemas.microsoft.com/office/drawing/2014/main" id="{C3724AD3-CD25-415B-A95D-768A86FD4768}"/>
              </a:ext>
            </a:extLst>
          </p:cNvPr>
          <p:cNvSpPr txBox="1"/>
          <p:nvPr/>
        </p:nvSpPr>
        <p:spPr>
          <a:xfrm>
            <a:off x="5903650" y="2671269"/>
            <a:ext cx="2718631" cy="87716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שמירה – ניתן לשמור כ </a:t>
            </a:r>
            <a:r>
              <a:rPr lang="en-US" sz="1700" dirty="0">
                <a:solidFill>
                  <a:schemeClr val="tx1">
                    <a:lumMod val="75000"/>
                    <a:lumOff val="25000"/>
                  </a:schemeClr>
                </a:solidFill>
                <a:latin typeface="Calibri" panose="020F0502020204030204" pitchFamily="34" charset="0"/>
                <a:cs typeface="Calibri" panose="020F0502020204030204" pitchFamily="34" charset="0"/>
              </a:rPr>
              <a:t>pipeline</a:t>
            </a:r>
            <a:br>
              <a:rPr lang="en-US" sz="1700" dirty="0">
                <a:solidFill>
                  <a:schemeClr val="tx1">
                    <a:lumMod val="75000"/>
                    <a:lumOff val="25000"/>
                  </a:schemeClr>
                </a:solidFill>
                <a:latin typeface="Calibri" panose="020F0502020204030204" pitchFamily="34" charset="0"/>
                <a:cs typeface="Calibri" panose="020F0502020204030204" pitchFamily="34" charset="0"/>
              </a:rPr>
            </a:br>
            <a:r>
              <a:rPr lang="he-IL" sz="1700" dirty="0">
                <a:solidFill>
                  <a:schemeClr val="tx1">
                    <a:lumMod val="75000"/>
                    <a:lumOff val="25000"/>
                  </a:schemeClr>
                </a:solidFill>
                <a:latin typeface="Calibri" panose="020F0502020204030204" pitchFamily="34" charset="0"/>
                <a:cs typeface="Calibri" panose="020F0502020204030204" pitchFamily="34" charset="0"/>
              </a:rPr>
              <a:t> רגיל או כ </a:t>
            </a:r>
            <a:r>
              <a:rPr lang="en-US" sz="1700" dirty="0">
                <a:solidFill>
                  <a:schemeClr val="tx1">
                    <a:lumMod val="75000"/>
                    <a:lumOff val="25000"/>
                  </a:schemeClr>
                </a:solidFill>
                <a:latin typeface="Calibri" panose="020F0502020204030204" pitchFamily="34" charset="0"/>
                <a:cs typeface="Calibri" panose="020F0502020204030204" pitchFamily="34" charset="0"/>
              </a:rPr>
              <a:t>view</a:t>
            </a:r>
            <a:r>
              <a:rPr lang="he-IL" sz="1700" dirty="0">
                <a:solidFill>
                  <a:schemeClr val="tx1">
                    <a:lumMod val="75000"/>
                    <a:lumOff val="25000"/>
                  </a:schemeClr>
                </a:solidFill>
                <a:latin typeface="Calibri" panose="020F0502020204030204" pitchFamily="34" charset="0"/>
                <a:cs typeface="Calibri" panose="020F0502020204030204" pitchFamily="34" charset="0"/>
              </a:rPr>
              <a:t> – הצגת</a:t>
            </a:r>
            <a:br>
              <a:rPr lang="en-US" sz="1700" dirty="0">
                <a:solidFill>
                  <a:schemeClr val="tx1">
                    <a:lumMod val="75000"/>
                    <a:lumOff val="25000"/>
                  </a:schemeClr>
                </a:solidFill>
                <a:latin typeface="Calibri" panose="020F0502020204030204" pitchFamily="34" charset="0"/>
                <a:cs typeface="Calibri" panose="020F0502020204030204" pitchFamily="34" charset="0"/>
              </a:rPr>
            </a:br>
            <a:r>
              <a:rPr lang="he-IL" sz="1700" dirty="0">
                <a:solidFill>
                  <a:schemeClr val="tx1">
                    <a:lumMod val="75000"/>
                    <a:lumOff val="25000"/>
                  </a:schemeClr>
                </a:solidFill>
                <a:latin typeface="Calibri" panose="020F0502020204030204" pitchFamily="34" charset="0"/>
                <a:cs typeface="Calibri" panose="020F0502020204030204" pitchFamily="34" charset="0"/>
              </a:rPr>
              <a:t> תוצאות ה </a:t>
            </a:r>
            <a:r>
              <a:rPr lang="en-US" sz="1700" dirty="0">
                <a:solidFill>
                  <a:schemeClr val="tx1">
                    <a:lumMod val="75000"/>
                    <a:lumOff val="25000"/>
                  </a:schemeClr>
                </a:solidFill>
                <a:latin typeface="Calibri" panose="020F0502020204030204" pitchFamily="34" charset="0"/>
                <a:cs typeface="Calibri" panose="020F0502020204030204" pitchFamily="34" charset="0"/>
              </a:rPr>
              <a:t>pipeline </a:t>
            </a:r>
            <a:r>
              <a:rPr lang="he-IL" sz="1700" dirty="0">
                <a:solidFill>
                  <a:schemeClr val="tx1">
                    <a:lumMod val="75000"/>
                    <a:lumOff val="25000"/>
                  </a:schemeClr>
                </a:solidFill>
                <a:latin typeface="Calibri" panose="020F0502020204030204" pitchFamily="34" charset="0"/>
                <a:cs typeface="Calibri" panose="020F0502020204030204" pitchFamily="34" charset="0"/>
              </a:rPr>
              <a:t> כאוסף</a:t>
            </a:r>
          </a:p>
        </p:txBody>
      </p:sp>
      <p:pic>
        <p:nvPicPr>
          <p:cNvPr id="10" name="תמונה 9">
            <a:extLst>
              <a:ext uri="{FF2B5EF4-FFF2-40B4-BE49-F238E27FC236}">
                <a16:creationId xmlns:a16="http://schemas.microsoft.com/office/drawing/2014/main" id="{D3F01DD8-D0F2-4201-92A5-9EE8BE89D5C5}"/>
              </a:ext>
            </a:extLst>
          </p:cNvPr>
          <p:cNvPicPr>
            <a:picLocks noChangeAspect="1"/>
          </p:cNvPicPr>
          <p:nvPr/>
        </p:nvPicPr>
        <p:blipFill>
          <a:blip r:embed="rId5"/>
          <a:stretch>
            <a:fillRect/>
          </a:stretch>
        </p:blipFill>
        <p:spPr>
          <a:xfrm>
            <a:off x="3798279" y="3472572"/>
            <a:ext cx="1971398" cy="887129"/>
          </a:xfrm>
          <a:prstGeom prst="rect">
            <a:avLst/>
          </a:prstGeom>
        </p:spPr>
      </p:pic>
      <p:sp>
        <p:nvSpPr>
          <p:cNvPr id="11" name="תיבת טקסט 10">
            <a:extLst>
              <a:ext uri="{FF2B5EF4-FFF2-40B4-BE49-F238E27FC236}">
                <a16:creationId xmlns:a16="http://schemas.microsoft.com/office/drawing/2014/main" id="{BBDA3049-A8E6-4E4A-BECF-8EC2772D6B4E}"/>
              </a:ext>
            </a:extLst>
          </p:cNvPr>
          <p:cNvSpPr txBox="1"/>
          <p:nvPr/>
        </p:nvSpPr>
        <p:spPr>
          <a:xfrm>
            <a:off x="3965700" y="2712390"/>
            <a:ext cx="1636557" cy="61555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צפיה ב </a:t>
            </a:r>
            <a:r>
              <a:rPr lang="en-US" sz="1700" dirty="0">
                <a:solidFill>
                  <a:schemeClr val="tx1">
                    <a:lumMod val="75000"/>
                    <a:lumOff val="25000"/>
                  </a:schemeClr>
                </a:solidFill>
                <a:latin typeface="Calibri" panose="020F0502020204030204" pitchFamily="34" charset="0"/>
                <a:cs typeface="Calibri" panose="020F0502020204030204" pitchFamily="34" charset="0"/>
              </a:rPr>
              <a:t>pipelines</a:t>
            </a:r>
            <a:r>
              <a:rPr lang="he-IL" sz="1700" dirty="0">
                <a:solidFill>
                  <a:schemeClr val="tx1">
                    <a:lumMod val="75000"/>
                    <a:lumOff val="25000"/>
                  </a:schemeClr>
                </a:solidFill>
                <a:latin typeface="Calibri" panose="020F0502020204030204" pitchFamily="34" charset="0"/>
                <a:cs typeface="Calibri" panose="020F0502020204030204" pitchFamily="34" charset="0"/>
              </a:rPr>
              <a:t> השמורים:</a:t>
            </a:r>
          </a:p>
        </p:txBody>
      </p:sp>
      <p:sp>
        <p:nvSpPr>
          <p:cNvPr id="12" name="תיבת טקסט 11">
            <a:extLst>
              <a:ext uri="{FF2B5EF4-FFF2-40B4-BE49-F238E27FC236}">
                <a16:creationId xmlns:a16="http://schemas.microsoft.com/office/drawing/2014/main" id="{BFBF007B-F01F-4AB1-848C-30D4FD1575A8}"/>
              </a:ext>
            </a:extLst>
          </p:cNvPr>
          <p:cNvSpPr txBox="1"/>
          <p:nvPr/>
        </p:nvSpPr>
        <p:spPr>
          <a:xfrm>
            <a:off x="584437" y="2763123"/>
            <a:ext cx="2687424" cy="877163"/>
          </a:xfrm>
          <a:prstGeom prst="rect">
            <a:avLst/>
          </a:prstGeom>
          <a:noFill/>
        </p:spPr>
        <p:txBody>
          <a:bodyPr wrap="square" rtlCol="1">
            <a:spAutoFit/>
          </a:bodyPr>
          <a:lstStyle/>
          <a:p>
            <a:pPr algn="r" rtl="1"/>
            <a:r>
              <a:rPr lang="he-IL" sz="1700" dirty="0">
                <a:solidFill>
                  <a:schemeClr val="tx1">
                    <a:lumMod val="75000"/>
                    <a:lumOff val="25000"/>
                  </a:schemeClr>
                </a:solidFill>
                <a:latin typeface="Calibri" panose="020F0502020204030204" pitchFamily="34" charset="0"/>
                <a:cs typeface="Calibri" panose="020F0502020204030204" pitchFamily="34" charset="0"/>
              </a:rPr>
              <a:t>ה </a:t>
            </a:r>
            <a:r>
              <a:rPr lang="en-US" sz="1700" dirty="0">
                <a:solidFill>
                  <a:schemeClr val="tx1">
                    <a:lumMod val="75000"/>
                    <a:lumOff val="25000"/>
                  </a:schemeClr>
                </a:solidFill>
                <a:latin typeface="Calibri" panose="020F0502020204030204" pitchFamily="34" charset="0"/>
                <a:cs typeface="Calibri" panose="020F0502020204030204" pitchFamily="34" charset="0"/>
              </a:rPr>
              <a:t>views</a:t>
            </a:r>
            <a:r>
              <a:rPr lang="he-IL" sz="1700" dirty="0">
                <a:solidFill>
                  <a:schemeClr val="tx1">
                    <a:lumMod val="75000"/>
                    <a:lumOff val="25000"/>
                  </a:schemeClr>
                </a:solidFill>
                <a:latin typeface="Calibri" panose="020F0502020204030204" pitchFamily="34" charset="0"/>
                <a:cs typeface="Calibri" panose="020F0502020204030204" pitchFamily="34" charset="0"/>
              </a:rPr>
              <a:t> שמורים במקום של ה </a:t>
            </a:r>
            <a:r>
              <a:rPr lang="en-US" sz="1700" dirty="0">
                <a:solidFill>
                  <a:schemeClr val="tx1">
                    <a:lumMod val="75000"/>
                    <a:lumOff val="25000"/>
                  </a:schemeClr>
                </a:solidFill>
                <a:latin typeface="Calibri" panose="020F0502020204030204" pitchFamily="34" charset="0"/>
                <a:cs typeface="Calibri" panose="020F0502020204030204" pitchFamily="34" charset="0"/>
              </a:rPr>
              <a:t>collections</a:t>
            </a:r>
            <a:r>
              <a:rPr lang="he-IL" sz="1700" dirty="0">
                <a:solidFill>
                  <a:schemeClr val="tx1">
                    <a:lumMod val="75000"/>
                    <a:lumOff val="25000"/>
                  </a:schemeClr>
                </a:solidFill>
                <a:latin typeface="Calibri" panose="020F0502020204030204" pitchFamily="34" charset="0"/>
                <a:cs typeface="Calibri" panose="020F0502020204030204" pitchFamily="34" charset="0"/>
              </a:rPr>
              <a:t> ומוצגים כ </a:t>
            </a:r>
            <a:r>
              <a:rPr lang="en-US" sz="1700" dirty="0">
                <a:solidFill>
                  <a:schemeClr val="tx1">
                    <a:lumMod val="75000"/>
                    <a:lumOff val="25000"/>
                  </a:schemeClr>
                </a:solidFill>
                <a:latin typeface="Calibri" panose="020F0502020204030204" pitchFamily="34" charset="0"/>
                <a:cs typeface="Calibri" panose="020F0502020204030204" pitchFamily="34" charset="0"/>
              </a:rPr>
              <a:t>collection</a:t>
            </a:r>
            <a:r>
              <a:rPr lang="he-IL" sz="1700" dirty="0">
                <a:solidFill>
                  <a:schemeClr val="tx1">
                    <a:lumMod val="75000"/>
                    <a:lumOff val="25000"/>
                  </a:schemeClr>
                </a:solidFill>
                <a:latin typeface="Calibri" panose="020F0502020204030204" pitchFamily="34" charset="0"/>
                <a:cs typeface="Calibri" panose="020F0502020204030204" pitchFamily="34" charset="0"/>
              </a:rPr>
              <a:t>:</a:t>
            </a:r>
          </a:p>
        </p:txBody>
      </p:sp>
      <p:pic>
        <p:nvPicPr>
          <p:cNvPr id="13" name="תמונה 12">
            <a:extLst>
              <a:ext uri="{FF2B5EF4-FFF2-40B4-BE49-F238E27FC236}">
                <a16:creationId xmlns:a16="http://schemas.microsoft.com/office/drawing/2014/main" id="{E2DC5E48-55E9-4F38-BEA7-AE9BF98E37BD}"/>
              </a:ext>
            </a:extLst>
          </p:cNvPr>
          <p:cNvPicPr>
            <a:picLocks noChangeAspect="1"/>
          </p:cNvPicPr>
          <p:nvPr/>
        </p:nvPicPr>
        <p:blipFill>
          <a:blip r:embed="rId6"/>
          <a:stretch>
            <a:fillRect/>
          </a:stretch>
        </p:blipFill>
        <p:spPr>
          <a:xfrm>
            <a:off x="1413083" y="3789380"/>
            <a:ext cx="1781514" cy="2721416"/>
          </a:xfrm>
          <a:prstGeom prst="rect">
            <a:avLst/>
          </a:prstGeom>
        </p:spPr>
      </p:pic>
    </p:spTree>
    <p:extLst>
      <p:ext uri="{BB962C8B-B14F-4D97-AF65-F5344CB8AC3E}">
        <p14:creationId xmlns:p14="http://schemas.microsoft.com/office/powerpoint/2010/main" val="3300240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A9D667-2435-4618-AF3D-20FD0CB527CD}"/>
              </a:ext>
            </a:extLst>
          </p:cNvPr>
          <p:cNvSpPr>
            <a:spLocks noGrp="1"/>
          </p:cNvSpPr>
          <p:nvPr>
            <p:ph type="title"/>
          </p:nvPr>
        </p:nvSpPr>
        <p:spPr/>
        <p:txBody>
          <a:bodyPr/>
          <a:lstStyle/>
          <a:p>
            <a:r>
              <a:rPr lang="en-US" dirty="0"/>
              <a:t>$lookup</a:t>
            </a:r>
            <a:endParaRPr lang="he-IL" dirty="0"/>
          </a:p>
        </p:txBody>
      </p:sp>
      <p:sp>
        <p:nvSpPr>
          <p:cNvPr id="3" name="מציין מיקום תוכן 2">
            <a:extLst>
              <a:ext uri="{FF2B5EF4-FFF2-40B4-BE49-F238E27FC236}">
                <a16:creationId xmlns:a16="http://schemas.microsoft.com/office/drawing/2014/main" id="{562A4327-0004-4062-8E0E-E1E437FFEFDD}"/>
              </a:ext>
            </a:extLst>
          </p:cNvPr>
          <p:cNvSpPr>
            <a:spLocks noGrp="1"/>
          </p:cNvSpPr>
          <p:nvPr>
            <p:ph idx="1"/>
          </p:nvPr>
        </p:nvSpPr>
        <p:spPr/>
        <p:txBody>
          <a:bodyPr>
            <a:normAutofit/>
          </a:bodyPr>
          <a:lstStyle/>
          <a:p>
            <a:pPr marL="0" indent="0">
              <a:buNone/>
            </a:pPr>
            <a:r>
              <a:rPr lang="en-US" sz="1600" dirty="0">
                <a:latin typeface="Calibri" panose="020F0502020204030204" pitchFamily="34" charset="0"/>
                <a:cs typeface="Calibri" panose="020F0502020204030204" pitchFamily="34" charset="0"/>
              </a:rPr>
              <a:t>$lookup</a:t>
            </a:r>
            <a:r>
              <a:rPr lang="he-IL" sz="1600" dirty="0">
                <a:latin typeface="Calibri" panose="020F0502020204030204" pitchFamily="34" charset="0"/>
                <a:cs typeface="Calibri" panose="020F0502020204030204" pitchFamily="34" charset="0"/>
              </a:rPr>
              <a:t> מבצע </a:t>
            </a:r>
            <a:r>
              <a:rPr lang="en-US" sz="1600" dirty="0">
                <a:latin typeface="Calibri" panose="020F0502020204030204" pitchFamily="34" charset="0"/>
                <a:cs typeface="Calibri" panose="020F0502020204030204" pitchFamily="34" charset="0"/>
              </a:rPr>
              <a:t>left outer join</a:t>
            </a:r>
            <a:r>
              <a:rPr lang="he-IL" sz="1600" dirty="0">
                <a:latin typeface="Calibri" panose="020F0502020204030204" pitchFamily="34" charset="0"/>
                <a:cs typeface="Calibri" panose="020F0502020204030204" pitchFamily="34" charset="0"/>
              </a:rPr>
              <a:t> לאוסף מסוים במסד הנתונים כדי לסנן מסמכים מהאוסף המצורף לעיבוד. לכל מסמך קלט, שלב ה</a:t>
            </a:r>
            <a:r>
              <a:rPr lang="en-US" sz="1600" dirty="0">
                <a:latin typeface="Calibri" panose="020F0502020204030204" pitchFamily="34" charset="0"/>
                <a:cs typeface="Calibri" panose="020F0502020204030204" pitchFamily="34" charset="0"/>
              </a:rPr>
              <a:t> $lookup </a:t>
            </a:r>
            <a:r>
              <a:rPr lang="he-IL" sz="1600" dirty="0">
                <a:latin typeface="Calibri" panose="020F0502020204030204" pitchFamily="34" charset="0"/>
                <a:cs typeface="Calibri" panose="020F0502020204030204" pitchFamily="34" charset="0"/>
              </a:rPr>
              <a:t>מוסיף שדה מערך חדש שהאלמנטים שלו הם המסמכים התואמים מהאוסף המצורף. שלב ה</a:t>
            </a:r>
            <a:r>
              <a:rPr lang="en-US" sz="1600" dirty="0">
                <a:latin typeface="Calibri" panose="020F0502020204030204" pitchFamily="34" charset="0"/>
                <a:cs typeface="Calibri" panose="020F0502020204030204" pitchFamily="34" charset="0"/>
              </a:rPr>
              <a:t>lookup </a:t>
            </a:r>
            <a:r>
              <a:rPr lang="he-IL" sz="1600" dirty="0">
                <a:latin typeface="Calibri" panose="020F0502020204030204" pitchFamily="34" charset="0"/>
                <a:cs typeface="Calibri" panose="020F0502020204030204" pitchFamily="34" charset="0"/>
              </a:rPr>
              <a:t>$ מעביר את המסמכים המעוצבים מחדש לשלב הבא.</a:t>
            </a:r>
          </a:p>
          <a:p>
            <a:pPr marL="0" indent="0">
              <a:buNone/>
            </a:pPr>
            <a:r>
              <a:rPr lang="en-US" sz="1600" dirty="0">
                <a:latin typeface="Calibri" panose="020F0502020204030204" pitchFamily="34" charset="0"/>
                <a:cs typeface="Calibri" panose="020F0502020204030204" pitchFamily="34" charset="0"/>
              </a:rPr>
              <a:t>from</a:t>
            </a:r>
            <a:r>
              <a:rPr lang="he-IL" sz="1600" dirty="0">
                <a:latin typeface="Calibri" panose="020F0502020204030204" pitchFamily="34" charset="0"/>
                <a:cs typeface="Calibri" panose="020F0502020204030204" pitchFamily="34" charset="0"/>
              </a:rPr>
              <a:t> – מציין את האוסף אליו אנחנו רוצים לצרף אוסף אחר</a:t>
            </a:r>
            <a:br>
              <a:rPr lang="en-US" sz="1600"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localField</a:t>
            </a:r>
            <a:r>
              <a:rPr lang="he-IL" sz="1600" dirty="0">
                <a:latin typeface="Calibri" panose="020F0502020204030204" pitchFamily="34" charset="0"/>
                <a:cs typeface="Calibri" panose="020F0502020204030204" pitchFamily="34" charset="0"/>
              </a:rPr>
              <a:t> – מציין את השדה באוסף שעפ"י ערכו תיבדק ההתאמה של המסמכים מהאוסף המצורף, ע"מ לצרף אותם למסמכים מאוסף זה (במידה והשדה לא קיים במסמך, המערכת תחשב את ערכו כ </a:t>
            </a:r>
            <a:r>
              <a:rPr lang="en-US" sz="1600" dirty="0">
                <a:latin typeface="Calibri" panose="020F0502020204030204" pitchFamily="34" charset="0"/>
                <a:cs typeface="Calibri" panose="020F0502020204030204" pitchFamily="34" charset="0"/>
              </a:rPr>
              <a:t>null</a:t>
            </a:r>
            <a:r>
              <a:rPr lang="he-IL"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foreignField</a:t>
            </a:r>
            <a:r>
              <a:rPr lang="he-IL" sz="1600" dirty="0">
                <a:latin typeface="Calibri" panose="020F0502020204030204" pitchFamily="34" charset="0"/>
                <a:cs typeface="Calibri" panose="020F0502020204030204" pitchFamily="34" charset="0"/>
              </a:rPr>
              <a:t> - מציין את השדה באוסף המצורף שעפ"י ערכו תיבדק ההתאמה של המסמכים.</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as</a:t>
            </a:r>
            <a:r>
              <a:rPr lang="he-IL" sz="1600" dirty="0">
                <a:latin typeface="Calibri" panose="020F0502020204030204" pitchFamily="34" charset="0"/>
                <a:cs typeface="Calibri" panose="020F0502020204030204" pitchFamily="34" charset="0"/>
              </a:rPr>
              <a:t> - מציין את השם של שדה המערך החדש שיתווסף למסמכי הקלט. שדה המערך החדש מכיל את המסמכים התואמים מהאוסף המצורף. אם השם שצוין כבר קיים במסמך הקלט, השדה הקיים מוחלף.</a:t>
            </a:r>
          </a:p>
        </p:txBody>
      </p:sp>
      <p:sp>
        <p:nvSpPr>
          <p:cNvPr id="4" name="מציין מיקום של מספר שקופית 3">
            <a:extLst>
              <a:ext uri="{FF2B5EF4-FFF2-40B4-BE49-F238E27FC236}">
                <a16:creationId xmlns:a16="http://schemas.microsoft.com/office/drawing/2014/main" id="{EB4326BF-0468-4570-A0C6-AB5DC436795D}"/>
              </a:ext>
            </a:extLst>
          </p:cNvPr>
          <p:cNvSpPr>
            <a:spLocks noGrp="1"/>
          </p:cNvSpPr>
          <p:nvPr>
            <p:ph type="sldNum" sz="quarter" idx="12"/>
          </p:nvPr>
        </p:nvSpPr>
        <p:spPr/>
        <p:txBody>
          <a:bodyPr/>
          <a:lstStyle/>
          <a:p>
            <a:fld id="{D57F1E4F-1CFF-5643-939E-217C01CDF565}" type="slidenum">
              <a:rPr lang="en-US" smtClean="0"/>
              <a:pPr/>
              <a:t>94</a:t>
            </a:fld>
            <a:endParaRPr lang="en-US" dirty="0"/>
          </a:p>
        </p:txBody>
      </p:sp>
      <p:pic>
        <p:nvPicPr>
          <p:cNvPr id="5" name="תמונה 4">
            <a:extLst>
              <a:ext uri="{FF2B5EF4-FFF2-40B4-BE49-F238E27FC236}">
                <a16:creationId xmlns:a16="http://schemas.microsoft.com/office/drawing/2014/main" id="{7FA9FFFF-56C2-4B62-A316-86FB1EA2B8B3}"/>
              </a:ext>
            </a:extLst>
          </p:cNvPr>
          <p:cNvPicPr>
            <a:picLocks noChangeAspect="1"/>
          </p:cNvPicPr>
          <p:nvPr/>
        </p:nvPicPr>
        <p:blipFill>
          <a:blip r:embed="rId2"/>
          <a:stretch>
            <a:fillRect/>
          </a:stretch>
        </p:blipFill>
        <p:spPr>
          <a:xfrm>
            <a:off x="1154954" y="5016688"/>
            <a:ext cx="4609623" cy="1544586"/>
          </a:xfrm>
          <a:prstGeom prst="rect">
            <a:avLst/>
          </a:prstGeom>
        </p:spPr>
      </p:pic>
    </p:spTree>
    <p:extLst>
      <p:ext uri="{BB962C8B-B14F-4D97-AF65-F5344CB8AC3E}">
        <p14:creationId xmlns:p14="http://schemas.microsoft.com/office/powerpoint/2010/main" val="3863783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AC82DC-4BDF-464F-B8C1-A94E8CBB1191}"/>
              </a:ext>
            </a:extLst>
          </p:cNvPr>
          <p:cNvSpPr>
            <a:spLocks noGrp="1"/>
          </p:cNvSpPr>
          <p:nvPr>
            <p:ph type="title"/>
          </p:nvPr>
        </p:nvSpPr>
        <p:spPr/>
        <p:txBody>
          <a:bodyPr/>
          <a:lstStyle/>
          <a:p>
            <a:r>
              <a:rPr lang="en-US" dirty="0"/>
              <a:t>$lookup</a:t>
            </a:r>
            <a:endParaRPr lang="he-IL" dirty="0"/>
          </a:p>
        </p:txBody>
      </p:sp>
      <p:pic>
        <p:nvPicPr>
          <p:cNvPr id="5" name="מציין מיקום תוכן 4">
            <a:extLst>
              <a:ext uri="{FF2B5EF4-FFF2-40B4-BE49-F238E27FC236}">
                <a16:creationId xmlns:a16="http://schemas.microsoft.com/office/drawing/2014/main" id="{2323D8A5-E099-492A-8BD1-449EDC877AC7}"/>
              </a:ext>
            </a:extLst>
          </p:cNvPr>
          <p:cNvPicPr>
            <a:picLocks noGrp="1" noChangeAspect="1"/>
          </p:cNvPicPr>
          <p:nvPr>
            <p:ph idx="1"/>
          </p:nvPr>
        </p:nvPicPr>
        <p:blipFill>
          <a:blip r:embed="rId2"/>
          <a:stretch>
            <a:fillRect/>
          </a:stretch>
        </p:blipFill>
        <p:spPr>
          <a:xfrm>
            <a:off x="757754" y="3305514"/>
            <a:ext cx="4600990" cy="1541693"/>
          </a:xfrm>
          <a:prstGeom prst="rect">
            <a:avLst/>
          </a:prstGeom>
        </p:spPr>
      </p:pic>
      <p:sp>
        <p:nvSpPr>
          <p:cNvPr id="4" name="מציין מיקום של מספר שקופית 3">
            <a:extLst>
              <a:ext uri="{FF2B5EF4-FFF2-40B4-BE49-F238E27FC236}">
                <a16:creationId xmlns:a16="http://schemas.microsoft.com/office/drawing/2014/main" id="{56502E25-4B19-422A-89DE-6408EEA2E9F0}"/>
              </a:ext>
            </a:extLst>
          </p:cNvPr>
          <p:cNvSpPr>
            <a:spLocks noGrp="1"/>
          </p:cNvSpPr>
          <p:nvPr>
            <p:ph type="sldNum" sz="quarter" idx="12"/>
          </p:nvPr>
        </p:nvSpPr>
        <p:spPr/>
        <p:txBody>
          <a:bodyPr/>
          <a:lstStyle/>
          <a:p>
            <a:fld id="{D57F1E4F-1CFF-5643-939E-217C01CDF565}" type="slidenum">
              <a:rPr lang="en-US" smtClean="0"/>
              <a:pPr/>
              <a:t>95</a:t>
            </a:fld>
            <a:endParaRPr lang="en-US" dirty="0"/>
          </a:p>
        </p:txBody>
      </p:sp>
      <p:pic>
        <p:nvPicPr>
          <p:cNvPr id="6" name="תמונה 5">
            <a:extLst>
              <a:ext uri="{FF2B5EF4-FFF2-40B4-BE49-F238E27FC236}">
                <a16:creationId xmlns:a16="http://schemas.microsoft.com/office/drawing/2014/main" id="{B8B045F2-889F-4425-B289-3C4BF81DBE3C}"/>
              </a:ext>
            </a:extLst>
          </p:cNvPr>
          <p:cNvPicPr>
            <a:picLocks noChangeAspect="1"/>
          </p:cNvPicPr>
          <p:nvPr/>
        </p:nvPicPr>
        <p:blipFill>
          <a:blip r:embed="rId3"/>
          <a:stretch>
            <a:fillRect/>
          </a:stretch>
        </p:blipFill>
        <p:spPr>
          <a:xfrm>
            <a:off x="6346866" y="3305514"/>
            <a:ext cx="4530637" cy="1741220"/>
          </a:xfrm>
          <a:prstGeom prst="rect">
            <a:avLst/>
          </a:prstGeom>
        </p:spPr>
      </p:pic>
    </p:spTree>
    <p:extLst>
      <p:ext uri="{BB962C8B-B14F-4D97-AF65-F5344CB8AC3E}">
        <p14:creationId xmlns:p14="http://schemas.microsoft.com/office/powerpoint/2010/main" val="33635372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C7BA8F-6080-4E6F-8D48-049BD56142DD}"/>
              </a:ext>
            </a:extLst>
          </p:cNvPr>
          <p:cNvSpPr>
            <a:spLocks noGrp="1"/>
          </p:cNvSpPr>
          <p:nvPr>
            <p:ph type="title"/>
          </p:nvPr>
        </p:nvSpPr>
        <p:spPr/>
        <p:txBody>
          <a:bodyPr/>
          <a:lstStyle/>
          <a:p>
            <a:r>
              <a:rPr lang="en-US" dirty="0"/>
              <a:t>$lookup - Example</a:t>
            </a:r>
            <a:r>
              <a:rPr lang="he-IL" dirty="0"/>
              <a:t> </a:t>
            </a:r>
          </a:p>
        </p:txBody>
      </p:sp>
      <p:pic>
        <p:nvPicPr>
          <p:cNvPr id="5" name="מציין מיקום תוכן 4">
            <a:extLst>
              <a:ext uri="{FF2B5EF4-FFF2-40B4-BE49-F238E27FC236}">
                <a16:creationId xmlns:a16="http://schemas.microsoft.com/office/drawing/2014/main" id="{6D901E9D-28C6-4EF8-B2F4-FF95B76B8E42}"/>
              </a:ext>
            </a:extLst>
          </p:cNvPr>
          <p:cNvPicPr>
            <a:picLocks noGrp="1" noChangeAspect="1"/>
          </p:cNvPicPr>
          <p:nvPr>
            <p:ph idx="1"/>
          </p:nvPr>
        </p:nvPicPr>
        <p:blipFill>
          <a:blip r:embed="rId2"/>
          <a:stretch>
            <a:fillRect/>
          </a:stretch>
        </p:blipFill>
        <p:spPr>
          <a:xfrm>
            <a:off x="806696" y="2727788"/>
            <a:ext cx="2811401" cy="3416300"/>
          </a:xfrm>
          <a:prstGeom prst="rect">
            <a:avLst/>
          </a:prstGeom>
        </p:spPr>
      </p:pic>
      <p:sp>
        <p:nvSpPr>
          <p:cNvPr id="4" name="מציין מיקום של מספר שקופית 3">
            <a:extLst>
              <a:ext uri="{FF2B5EF4-FFF2-40B4-BE49-F238E27FC236}">
                <a16:creationId xmlns:a16="http://schemas.microsoft.com/office/drawing/2014/main" id="{03343649-1C8F-4EDB-AECC-0AC7B85A7893}"/>
              </a:ext>
            </a:extLst>
          </p:cNvPr>
          <p:cNvSpPr>
            <a:spLocks noGrp="1"/>
          </p:cNvSpPr>
          <p:nvPr>
            <p:ph type="sldNum" sz="quarter" idx="12"/>
          </p:nvPr>
        </p:nvSpPr>
        <p:spPr/>
        <p:txBody>
          <a:bodyPr/>
          <a:lstStyle/>
          <a:p>
            <a:fld id="{D57F1E4F-1CFF-5643-939E-217C01CDF565}" type="slidenum">
              <a:rPr lang="en-US" smtClean="0"/>
              <a:pPr/>
              <a:t>96</a:t>
            </a:fld>
            <a:endParaRPr lang="en-US" dirty="0"/>
          </a:p>
        </p:txBody>
      </p:sp>
      <p:pic>
        <p:nvPicPr>
          <p:cNvPr id="9" name="תמונה 8">
            <a:extLst>
              <a:ext uri="{FF2B5EF4-FFF2-40B4-BE49-F238E27FC236}">
                <a16:creationId xmlns:a16="http://schemas.microsoft.com/office/drawing/2014/main" id="{8F207875-EC0F-49C1-8293-252BB89136B9}"/>
              </a:ext>
            </a:extLst>
          </p:cNvPr>
          <p:cNvPicPr>
            <a:picLocks noChangeAspect="1"/>
          </p:cNvPicPr>
          <p:nvPr/>
        </p:nvPicPr>
        <p:blipFill>
          <a:blip r:embed="rId3"/>
          <a:stretch>
            <a:fillRect/>
          </a:stretch>
        </p:blipFill>
        <p:spPr>
          <a:xfrm>
            <a:off x="3512620" y="2431326"/>
            <a:ext cx="6839920" cy="320935"/>
          </a:xfrm>
          <a:prstGeom prst="rect">
            <a:avLst/>
          </a:prstGeom>
        </p:spPr>
      </p:pic>
      <p:pic>
        <p:nvPicPr>
          <p:cNvPr id="10" name="תמונה 9">
            <a:extLst>
              <a:ext uri="{FF2B5EF4-FFF2-40B4-BE49-F238E27FC236}">
                <a16:creationId xmlns:a16="http://schemas.microsoft.com/office/drawing/2014/main" id="{28D7A245-4643-4256-81DC-6CF2CB34C40A}"/>
              </a:ext>
            </a:extLst>
          </p:cNvPr>
          <p:cNvPicPr>
            <a:picLocks noChangeAspect="1"/>
          </p:cNvPicPr>
          <p:nvPr/>
        </p:nvPicPr>
        <p:blipFill>
          <a:blip r:embed="rId4"/>
          <a:stretch>
            <a:fillRect/>
          </a:stretch>
        </p:blipFill>
        <p:spPr>
          <a:xfrm>
            <a:off x="6554093" y="3028443"/>
            <a:ext cx="2683183" cy="3301094"/>
          </a:xfrm>
          <a:prstGeom prst="rect">
            <a:avLst/>
          </a:prstGeom>
        </p:spPr>
      </p:pic>
    </p:spTree>
    <p:extLst>
      <p:ext uri="{BB962C8B-B14F-4D97-AF65-F5344CB8AC3E}">
        <p14:creationId xmlns:p14="http://schemas.microsoft.com/office/powerpoint/2010/main" val="1081605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B241C2-7EA3-41B3-8E41-5CF1753A9EC9}"/>
              </a:ext>
            </a:extLst>
          </p:cNvPr>
          <p:cNvSpPr>
            <a:spLocks noGrp="1"/>
          </p:cNvSpPr>
          <p:nvPr>
            <p:ph type="title"/>
          </p:nvPr>
        </p:nvSpPr>
        <p:spPr/>
        <p:txBody>
          <a:bodyPr/>
          <a:lstStyle/>
          <a:p>
            <a:pPr algn="r"/>
            <a:r>
              <a:rPr lang="en-US" dirty="0"/>
              <a:t>Aggregations &amp; $lookup – </a:t>
            </a:r>
            <a:br>
              <a:rPr lang="en-US" dirty="0"/>
            </a:br>
            <a:r>
              <a:rPr lang="he-IL" dirty="0"/>
              <a:t>תרגיל</a:t>
            </a:r>
          </a:p>
        </p:txBody>
      </p:sp>
      <p:sp>
        <p:nvSpPr>
          <p:cNvPr id="3" name="מציין מיקום תוכן 2">
            <a:extLst>
              <a:ext uri="{FF2B5EF4-FFF2-40B4-BE49-F238E27FC236}">
                <a16:creationId xmlns:a16="http://schemas.microsoft.com/office/drawing/2014/main" id="{F0CEE7D6-8F91-403C-A644-3640BF421242}"/>
              </a:ext>
            </a:extLst>
          </p:cNvPr>
          <p:cNvSpPr>
            <a:spLocks noGrp="1"/>
          </p:cNvSpPr>
          <p:nvPr>
            <p:ph idx="1"/>
          </p:nvPr>
        </p:nvSpPr>
        <p:spPr/>
        <p:txBody>
          <a:bodyPr/>
          <a:lstStyle/>
          <a:p>
            <a:pPr marL="0" indent="0">
              <a:buNone/>
            </a:pPr>
            <a:r>
              <a:rPr lang="he-IL" dirty="0">
                <a:latin typeface="Calibri" panose="020F0502020204030204" pitchFamily="34" charset="0"/>
                <a:cs typeface="Calibri" panose="020F0502020204030204" pitchFamily="34" charset="0"/>
              </a:rPr>
              <a:t>על מסד הנתונים של החנות שיצרת בצעי את הפעולות הבאות:</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קבצי את העובדים לפי שכר לשעה</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קבלי את שם המחלקה של כל עובד וקבצי את העובדים לפי מחלקה</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קבלי את שם המחלקה של כל פריט, קבצי את הפריטים לפי מחלקה ומייני כל קבוצה לפי מחיר בסדר עולה</a:t>
            </a:r>
          </a:p>
          <a:p>
            <a:pPr>
              <a:buFont typeface="Courier New" panose="02070309020205020404" pitchFamily="49" charset="0"/>
              <a:buChar char="o"/>
            </a:pPr>
            <a:r>
              <a:rPr lang="he-IL" dirty="0">
                <a:latin typeface="Calibri" panose="020F0502020204030204" pitchFamily="34" charset="0"/>
                <a:cs typeface="Calibri" panose="020F0502020204030204" pitchFamily="34" charset="0"/>
              </a:rPr>
              <a:t>קבצי את הספקים לפי מדינת הייצור של החברה איתה הם עובדים</a:t>
            </a:r>
          </a:p>
          <a:p>
            <a:pPr>
              <a:buFont typeface="Courier New" panose="02070309020205020404" pitchFamily="49" charset="0"/>
              <a:buChar char="o"/>
            </a:pPr>
            <a:endParaRPr lang="he-IL" dirty="0">
              <a:latin typeface="Calibri" panose="020F0502020204030204" pitchFamily="34" charset="0"/>
              <a:cs typeface="Calibri" panose="020F0502020204030204" pitchFamily="34" charset="0"/>
            </a:endParaRPr>
          </a:p>
          <a:p>
            <a:pPr marL="0" indent="0">
              <a:buNone/>
            </a:pPr>
            <a:endParaRPr lang="he-IL"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36E3054C-91B5-47E9-A3F8-16EF95AD9F6D}"/>
              </a:ext>
            </a:extLst>
          </p:cNvPr>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398563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6212E8-FB6D-47EE-B4FE-5E1BAD229DA0}"/>
              </a:ext>
            </a:extLst>
          </p:cNvPr>
          <p:cNvSpPr>
            <a:spLocks noGrp="1"/>
          </p:cNvSpPr>
          <p:nvPr>
            <p:ph type="title"/>
          </p:nvPr>
        </p:nvSpPr>
        <p:spPr/>
        <p:txBody>
          <a:bodyPr/>
          <a:lstStyle/>
          <a:p>
            <a:r>
              <a:rPr lang="en-US" dirty="0"/>
              <a:t>MongoDB functions</a:t>
            </a:r>
            <a:endParaRPr lang="he-IL" dirty="0"/>
          </a:p>
        </p:txBody>
      </p:sp>
      <p:sp>
        <p:nvSpPr>
          <p:cNvPr id="3" name="מציין מיקום תוכן 2">
            <a:extLst>
              <a:ext uri="{FF2B5EF4-FFF2-40B4-BE49-F238E27FC236}">
                <a16:creationId xmlns:a16="http://schemas.microsoft.com/office/drawing/2014/main" id="{F3B58E52-ACD1-4368-9EB9-35938949C4AD}"/>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ישנו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של המערכת בשם </a:t>
            </a:r>
            <a:r>
              <a:rPr lang="en-US" sz="1600" dirty="0">
                <a:latin typeface="Calibri" panose="020F0502020204030204" pitchFamily="34" charset="0"/>
                <a:cs typeface="Calibri" panose="020F0502020204030204" pitchFamily="34" charset="0"/>
              </a:rPr>
              <a:t>system.js</a:t>
            </a:r>
            <a:r>
              <a:rPr lang="he-IL" sz="1600" dirty="0">
                <a:latin typeface="Calibri" panose="020F0502020204030204" pitchFamily="34" charset="0"/>
                <a:cs typeface="Calibri" panose="020F0502020204030204" pitchFamily="34" charset="0"/>
              </a:rPr>
              <a:t> המיועד עבור אחסון פונקציות </a:t>
            </a:r>
            <a:r>
              <a:rPr lang="en-US" sz="1600" dirty="0">
                <a:latin typeface="Calibri" panose="020F0502020204030204" pitchFamily="34" charset="0"/>
                <a:cs typeface="Calibri" panose="020F0502020204030204" pitchFamily="34" charset="0"/>
              </a:rPr>
              <a:t>Java Script</a:t>
            </a:r>
            <a:r>
              <a:rPr lang="he-IL" sz="1600" dirty="0">
                <a:latin typeface="Calibri" panose="020F0502020204030204" pitchFamily="34" charset="0"/>
                <a:cs typeface="Calibri" panose="020F0502020204030204" pitchFamily="34" charset="0"/>
              </a:rPr>
              <a:t> לשימוש חוזר.</a:t>
            </a:r>
          </a:p>
          <a:p>
            <a:pPr marL="0" indent="0">
              <a:buNone/>
            </a:pPr>
            <a:r>
              <a:rPr lang="he-IL" sz="1600" dirty="0">
                <a:latin typeface="Calibri" panose="020F0502020204030204" pitchFamily="34" charset="0"/>
                <a:cs typeface="Calibri" panose="020F0502020204030204" pitchFamily="34" charset="0"/>
              </a:rPr>
              <a:t>ע"מ לאחסן פונקציה, ניתן להשתמש ב </a:t>
            </a:r>
            <a:r>
              <a:rPr lang="en-US" sz="1600" dirty="0" err="1">
                <a:latin typeface="Calibri" panose="020F0502020204030204" pitchFamily="34" charset="0"/>
                <a:cs typeface="Calibri" panose="020F0502020204030204" pitchFamily="34" charset="0"/>
              </a:rPr>
              <a:t>db.system.js.insertOne</a:t>
            </a:r>
            <a:r>
              <a:rPr lang="en-US" sz="1600" dirty="0">
                <a:latin typeface="Calibri" panose="020F0502020204030204" pitchFamily="34" charset="0"/>
                <a:cs typeface="Calibri" panose="020F0502020204030204" pitchFamily="34" charset="0"/>
              </a:rPr>
              <a:t>()</a:t>
            </a:r>
            <a:r>
              <a:rPr lang="he-IL" sz="1600" dirty="0">
                <a:latin typeface="Calibri" panose="020F0502020204030204" pitchFamily="34" charset="0"/>
                <a:cs typeface="Calibri" panose="020F0502020204030204" pitchFamily="34" charset="0"/>
              </a:rPr>
              <a:t>.</a:t>
            </a:r>
          </a:p>
          <a:p>
            <a:pPr marL="0" indent="0">
              <a:buNone/>
            </a:pPr>
            <a:r>
              <a:rPr lang="en-US" sz="1600" dirty="0">
                <a:latin typeface="Calibri" panose="020F0502020204030204" pitchFamily="34" charset="0"/>
                <a:cs typeface="Calibri" panose="020F0502020204030204" pitchFamily="34" charset="0"/>
              </a:rPr>
              <a:t>_id</a:t>
            </a:r>
            <a:r>
              <a:rPr lang="he-IL" sz="1600" dirty="0">
                <a:latin typeface="Calibri" panose="020F0502020204030204" pitchFamily="34" charset="0"/>
                <a:cs typeface="Calibri" panose="020F0502020204030204" pitchFamily="34" charset="0"/>
              </a:rPr>
              <a:t> – מכיל את שם הפונקציה – ייחודי לכל מסד הנתונים</a:t>
            </a:r>
          </a:p>
          <a:p>
            <a:pPr marL="0" indent="0">
              <a:buNone/>
            </a:pPr>
            <a:r>
              <a:rPr lang="he-IL" sz="1600" dirty="0">
                <a:latin typeface="Calibri" panose="020F0502020204030204" pitchFamily="34" charset="0"/>
                <a:cs typeface="Calibri" panose="020F0502020204030204" pitchFamily="34" charset="0"/>
              </a:rPr>
              <a:t>ה</a:t>
            </a:r>
            <a:r>
              <a:rPr lang="en-US" sz="1600" dirty="0">
                <a:latin typeface="Calibri" panose="020F0502020204030204" pitchFamily="34" charset="0"/>
                <a:cs typeface="Calibri" panose="020F0502020204030204" pitchFamily="34" charset="0"/>
              </a:rPr>
              <a:t>value</a:t>
            </a:r>
            <a:r>
              <a:rPr lang="he-IL" sz="1600" dirty="0">
                <a:latin typeface="Calibri" panose="020F0502020204030204" pitchFamily="34" charset="0"/>
                <a:cs typeface="Calibri" panose="020F0502020204030204" pitchFamily="34" charset="0"/>
              </a:rPr>
              <a:t> – מכיל את הגדרת הפונקציה</a:t>
            </a:r>
          </a:p>
          <a:p>
            <a:pPr marL="0" indent="0">
              <a:buNone/>
            </a:pPr>
            <a:endParaRPr lang="he-IL" sz="1600" dirty="0">
              <a:latin typeface="Calibri" panose="020F0502020204030204" pitchFamily="34" charset="0"/>
              <a:cs typeface="Calibri" panose="020F0502020204030204" pitchFamily="34" charset="0"/>
            </a:endParaRP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67887AB4-EBCA-4ABB-9C2D-2793C0919309}"/>
              </a:ext>
            </a:extLst>
          </p:cNvPr>
          <p:cNvSpPr>
            <a:spLocks noGrp="1"/>
          </p:cNvSpPr>
          <p:nvPr>
            <p:ph type="sldNum" sz="quarter" idx="12"/>
          </p:nvPr>
        </p:nvSpPr>
        <p:spPr/>
        <p:txBody>
          <a:bodyPr/>
          <a:lstStyle/>
          <a:p>
            <a:fld id="{D57F1E4F-1CFF-5643-939E-217C01CDF565}" type="slidenum">
              <a:rPr lang="en-US" smtClean="0"/>
              <a:pPr/>
              <a:t>98</a:t>
            </a:fld>
            <a:endParaRPr lang="en-US" dirty="0"/>
          </a:p>
        </p:txBody>
      </p:sp>
      <p:pic>
        <p:nvPicPr>
          <p:cNvPr id="5" name="תמונה 4">
            <a:extLst>
              <a:ext uri="{FF2B5EF4-FFF2-40B4-BE49-F238E27FC236}">
                <a16:creationId xmlns:a16="http://schemas.microsoft.com/office/drawing/2014/main" id="{391BA0F4-2872-4509-B050-07756D892336}"/>
              </a:ext>
            </a:extLst>
          </p:cNvPr>
          <p:cNvPicPr>
            <a:picLocks noChangeAspect="1"/>
          </p:cNvPicPr>
          <p:nvPr/>
        </p:nvPicPr>
        <p:blipFill>
          <a:blip r:embed="rId2"/>
          <a:stretch>
            <a:fillRect/>
          </a:stretch>
        </p:blipFill>
        <p:spPr>
          <a:xfrm>
            <a:off x="6374167" y="4311650"/>
            <a:ext cx="2849742" cy="1815562"/>
          </a:xfrm>
          <a:prstGeom prst="rect">
            <a:avLst/>
          </a:prstGeom>
        </p:spPr>
      </p:pic>
    </p:spTree>
    <p:extLst>
      <p:ext uri="{BB962C8B-B14F-4D97-AF65-F5344CB8AC3E}">
        <p14:creationId xmlns:p14="http://schemas.microsoft.com/office/powerpoint/2010/main" val="36603842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0112CE-5E0D-43FC-86B1-AF44BAB5CFAF}"/>
              </a:ext>
            </a:extLst>
          </p:cNvPr>
          <p:cNvSpPr>
            <a:spLocks noGrp="1"/>
          </p:cNvSpPr>
          <p:nvPr>
            <p:ph type="title"/>
          </p:nvPr>
        </p:nvSpPr>
        <p:spPr/>
        <p:txBody>
          <a:bodyPr/>
          <a:lstStyle/>
          <a:p>
            <a:r>
              <a:rPr lang="en-US" dirty="0"/>
              <a:t>MongoDB functions</a:t>
            </a:r>
            <a:endParaRPr lang="he-IL" dirty="0"/>
          </a:p>
        </p:txBody>
      </p:sp>
      <p:sp>
        <p:nvSpPr>
          <p:cNvPr id="3" name="מציין מיקום תוכן 2">
            <a:extLst>
              <a:ext uri="{FF2B5EF4-FFF2-40B4-BE49-F238E27FC236}">
                <a16:creationId xmlns:a16="http://schemas.microsoft.com/office/drawing/2014/main" id="{47F20108-C591-4A40-9E7D-AD88EA0E8740}"/>
              </a:ext>
            </a:extLst>
          </p:cNvPr>
          <p:cNvSpPr>
            <a:spLocks noGrp="1"/>
          </p:cNvSpPr>
          <p:nvPr>
            <p:ph idx="1"/>
          </p:nvPr>
        </p:nvSpPr>
        <p:spPr/>
        <p:txBody>
          <a:bodyPr/>
          <a:lstStyle/>
          <a:p>
            <a:pPr marL="0" indent="0">
              <a:buNone/>
            </a:pPr>
            <a:r>
              <a:rPr lang="he-IL" sz="1600" dirty="0">
                <a:latin typeface="Calibri" panose="020F0502020204030204" pitchFamily="34" charset="0"/>
                <a:cs typeface="Calibri" panose="020F0502020204030204" pitchFamily="34" charset="0"/>
              </a:rPr>
              <a:t>הפעלת הפונקציות שאחסנו ב </a:t>
            </a:r>
            <a:r>
              <a:rPr lang="en-US" sz="1600" dirty="0">
                <a:latin typeface="Calibri" panose="020F0502020204030204" pitchFamily="34" charset="0"/>
                <a:cs typeface="Calibri" panose="020F0502020204030204" pitchFamily="34" charset="0"/>
              </a:rPr>
              <a:t>system.js collection</a:t>
            </a:r>
            <a:r>
              <a:rPr lang="he-IL" sz="1600" dirty="0">
                <a:latin typeface="Calibri" panose="020F0502020204030204" pitchFamily="34" charset="0"/>
                <a:cs typeface="Calibri" panose="020F0502020204030204" pitchFamily="34" charset="0"/>
              </a:rPr>
              <a:t>:</a:t>
            </a:r>
          </a:p>
          <a:p>
            <a:pPr marL="0" indent="0">
              <a:buNone/>
            </a:pPr>
            <a:r>
              <a:rPr lang="en-US" sz="1600" dirty="0" err="1">
                <a:latin typeface="Calibri" panose="020F0502020204030204" pitchFamily="34" charset="0"/>
                <a:cs typeface="Calibri" panose="020F0502020204030204" pitchFamily="34" charset="0"/>
              </a:rPr>
              <a:t>db.eval</a:t>
            </a:r>
            <a:r>
              <a:rPr lang="en-US" sz="1600" dirty="0">
                <a:latin typeface="Calibri" panose="020F0502020204030204" pitchFamily="34" charset="0"/>
                <a:cs typeface="Calibri" panose="020F0502020204030204" pitchFamily="34" charset="0"/>
              </a:rPr>
              <a:t>(</a:t>
            </a:r>
            <a:r>
              <a:rPr lang="en-US" sz="1600" i="1" dirty="0" err="1">
                <a:latin typeface="Calibri" panose="020F0502020204030204" pitchFamily="34" charset="0"/>
                <a:cs typeface="Calibri" panose="020F0502020204030204" pitchFamily="34" charset="0"/>
              </a:rPr>
              <a:t>functionName</a:t>
            </a:r>
            <a:r>
              <a:rPr lang="en-US" sz="1600" dirty="0">
                <a:latin typeface="Calibri" panose="020F0502020204030204" pitchFamily="34" charset="0"/>
                <a:cs typeface="Calibri" panose="020F0502020204030204" pitchFamily="34" charset="0"/>
              </a:rPr>
              <a:t>(</a:t>
            </a:r>
            <a:r>
              <a:rPr lang="en-US" sz="1600" i="1" dirty="0">
                <a:latin typeface="Calibri" panose="020F0502020204030204" pitchFamily="34" charset="0"/>
                <a:cs typeface="Calibri" panose="020F0502020204030204" pitchFamily="34" charset="0"/>
              </a:rPr>
              <a:t>parameters</a:t>
            </a:r>
            <a:r>
              <a:rPr lang="en-US" sz="1600" dirty="0">
                <a:latin typeface="Calibri" panose="020F0502020204030204" pitchFamily="34" charset="0"/>
                <a:cs typeface="Calibri" panose="020F0502020204030204" pitchFamily="34" charset="0"/>
              </a:rPr>
              <a:t>))</a:t>
            </a:r>
            <a:endParaRPr lang="he-IL" sz="1600" dirty="0">
              <a:latin typeface="Calibri" panose="020F0502020204030204" pitchFamily="34" charset="0"/>
              <a:cs typeface="Calibri" panose="020F0502020204030204" pitchFamily="34" charset="0"/>
            </a:endParaRPr>
          </a:p>
          <a:p>
            <a:pPr marL="0" indent="0">
              <a:buNone/>
            </a:pPr>
            <a:r>
              <a:rPr lang="he-IL" sz="1600" dirty="0">
                <a:latin typeface="Calibri" panose="020F0502020204030204" pitchFamily="34" charset="0"/>
                <a:cs typeface="Calibri" panose="020F0502020204030204" pitchFamily="34" charset="0"/>
              </a:rPr>
              <a:t>או לחילופין בתוך </a:t>
            </a:r>
            <a:r>
              <a:rPr lang="he-IL" sz="1600" dirty="0" err="1">
                <a:latin typeface="Calibri" panose="020F0502020204030204" pitchFamily="34" charset="0"/>
                <a:cs typeface="Calibri" panose="020F0502020204030204" pitchFamily="34" charset="0"/>
              </a:rPr>
              <a:t>שאילתא</a:t>
            </a:r>
            <a:r>
              <a:rPr lang="he-IL" sz="1600" dirty="0">
                <a:latin typeface="Calibri" panose="020F0502020204030204" pitchFamily="34" charset="0"/>
                <a:cs typeface="Calibri" panose="020F0502020204030204" pitchFamily="34" charset="0"/>
              </a:rPr>
              <a:t> כלשהי, לדוגמא:</a:t>
            </a:r>
          </a:p>
          <a:p>
            <a:pPr marL="0" indent="0">
              <a:buNone/>
            </a:pPr>
            <a:r>
              <a:rPr lang="he-IL" sz="1600" dirty="0">
                <a:latin typeface="Calibri" panose="020F0502020204030204" pitchFamily="34" charset="0"/>
                <a:cs typeface="Calibri" panose="020F0502020204030204" pitchFamily="34" charset="0"/>
              </a:rPr>
              <a:t>אחסנו ב </a:t>
            </a:r>
            <a:r>
              <a:rPr lang="en-US" sz="1600" dirty="0">
                <a:latin typeface="Calibri" panose="020F0502020204030204" pitchFamily="34" charset="0"/>
                <a:cs typeface="Calibri" panose="020F0502020204030204" pitchFamily="34" charset="0"/>
              </a:rPr>
              <a:t>system.js collection</a:t>
            </a:r>
            <a:r>
              <a:rPr lang="he-IL" sz="1600" dirty="0">
                <a:latin typeface="Calibri" panose="020F0502020204030204" pitchFamily="34" charset="0"/>
                <a:cs typeface="Calibri" panose="020F0502020204030204" pitchFamily="34" charset="0"/>
              </a:rPr>
              <a:t> את הפונקציה </a:t>
            </a:r>
            <a:r>
              <a:rPr lang="en-US" sz="1600" dirty="0">
                <a:latin typeface="Calibri" panose="020F0502020204030204" pitchFamily="34" charset="0"/>
                <a:cs typeface="Calibri" panose="020F0502020204030204" pitchFamily="34" charset="0"/>
              </a:rPr>
              <a:t>sum</a:t>
            </a:r>
            <a:r>
              <a:rPr lang="he-IL" sz="1600" dirty="0">
                <a:latin typeface="Calibri" panose="020F0502020204030204" pitchFamily="34" charset="0"/>
                <a:cs typeface="Calibri" panose="020F0502020204030204" pitchFamily="34" charset="0"/>
              </a:rPr>
              <a:t> המקבלת כפרמטר </a:t>
            </a:r>
            <a:r>
              <a:rPr lang="en-US" sz="1600" dirty="0" err="1">
                <a:latin typeface="Calibri" panose="020F0502020204030204" pitchFamily="34" charset="0"/>
                <a:cs typeface="Calibri" panose="020F0502020204030204" pitchFamily="34" charset="0"/>
              </a:rPr>
              <a:t>x,y</a:t>
            </a:r>
            <a:r>
              <a:rPr lang="en-US" sz="1600" dirty="0">
                <a:latin typeface="Calibri" panose="020F0502020204030204" pitchFamily="34" charset="0"/>
                <a:cs typeface="Calibri" panose="020F0502020204030204" pitchFamily="34" charset="0"/>
              </a:rPr>
              <a:t> </a:t>
            </a:r>
            <a:r>
              <a:rPr lang="he-IL" sz="1600" dirty="0">
                <a:latin typeface="Calibri" panose="020F0502020204030204" pitchFamily="34" charset="0"/>
                <a:cs typeface="Calibri" panose="020F0502020204030204" pitchFamily="34" charset="0"/>
              </a:rPr>
              <a:t> ומחזירה את סכומם. כעת נרצה לשלוף מ </a:t>
            </a:r>
            <a:r>
              <a:rPr lang="en-US" sz="1600" dirty="0">
                <a:latin typeface="Calibri" panose="020F0502020204030204" pitchFamily="34" charset="0"/>
                <a:cs typeface="Calibri" panose="020F0502020204030204" pitchFamily="34" charset="0"/>
              </a:rPr>
              <a:t>collection</a:t>
            </a:r>
            <a:r>
              <a:rPr lang="he-IL"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test</a:t>
            </a:r>
            <a:r>
              <a:rPr lang="he-IL" sz="1600" dirty="0">
                <a:latin typeface="Calibri" panose="020F0502020204030204" pitchFamily="34" charset="0"/>
                <a:cs typeface="Calibri" panose="020F0502020204030204" pitchFamily="34" charset="0"/>
              </a:rPr>
              <a:t> שה </a:t>
            </a:r>
            <a:r>
              <a:rPr lang="en-US" sz="1600" dirty="0">
                <a:latin typeface="Calibri" panose="020F0502020204030204" pitchFamily="34" charset="0"/>
                <a:cs typeface="Calibri" panose="020F0502020204030204" pitchFamily="34" charset="0"/>
              </a:rPr>
              <a:t>documents</a:t>
            </a:r>
            <a:r>
              <a:rPr lang="he-IL" sz="1600" dirty="0">
                <a:latin typeface="Calibri" panose="020F0502020204030204" pitchFamily="34" charset="0"/>
                <a:cs typeface="Calibri" panose="020F0502020204030204" pitchFamily="34" charset="0"/>
              </a:rPr>
              <a:t> שלו מכילים שדות של </a:t>
            </a:r>
            <a:r>
              <a:rPr lang="en-US" sz="1600" dirty="0" err="1">
                <a:latin typeface="Calibri" panose="020F0502020204030204" pitchFamily="34" charset="0"/>
                <a:cs typeface="Calibri" panose="020F0502020204030204" pitchFamily="34" charset="0"/>
              </a:rPr>
              <a:t>x,y</a:t>
            </a:r>
            <a:r>
              <a:rPr lang="he-IL" sz="1600" dirty="0">
                <a:latin typeface="Calibri" panose="020F0502020204030204" pitchFamily="34" charset="0"/>
                <a:cs typeface="Calibri" panose="020F0502020204030204" pitchFamily="34" charset="0"/>
              </a:rPr>
              <a:t> רק את ה </a:t>
            </a:r>
            <a:r>
              <a:rPr lang="en-US" sz="1600" dirty="0">
                <a:latin typeface="Calibri" panose="020F0502020204030204" pitchFamily="34" charset="0"/>
                <a:cs typeface="Calibri" panose="020F0502020204030204" pitchFamily="34" charset="0"/>
              </a:rPr>
              <a:t>documents</a:t>
            </a:r>
            <a:r>
              <a:rPr lang="he-IL" sz="1600" dirty="0">
                <a:latin typeface="Calibri" panose="020F0502020204030204" pitchFamily="34" charset="0"/>
                <a:cs typeface="Calibri" panose="020F0502020204030204" pitchFamily="34" charset="0"/>
              </a:rPr>
              <a:t> שסכום ה </a:t>
            </a:r>
            <a:r>
              <a:rPr lang="en-US" sz="1600" dirty="0" err="1">
                <a:latin typeface="Calibri" panose="020F0502020204030204" pitchFamily="34" charset="0"/>
                <a:cs typeface="Calibri" panose="020F0502020204030204" pitchFamily="34" charset="0"/>
              </a:rPr>
              <a:t>x+y</a:t>
            </a:r>
            <a:r>
              <a:rPr lang="he-IL" sz="1600" dirty="0">
                <a:latin typeface="Calibri" panose="020F0502020204030204" pitchFamily="34" charset="0"/>
                <a:cs typeface="Calibri" panose="020F0502020204030204" pitchFamily="34" charset="0"/>
              </a:rPr>
              <a:t> שווה ל 6.</a:t>
            </a:r>
          </a:p>
          <a:p>
            <a:pPr marL="0" indent="0">
              <a:buNone/>
            </a:pPr>
            <a:endParaRPr lang="he-IL" sz="1600" dirty="0">
              <a:latin typeface="Calibri" panose="020F0502020204030204" pitchFamily="34" charset="0"/>
              <a:cs typeface="Calibri" panose="020F0502020204030204" pitchFamily="34" charset="0"/>
            </a:endParaRPr>
          </a:p>
          <a:p>
            <a:pPr marL="0" indent="0">
              <a:buNone/>
            </a:pPr>
            <a:endParaRPr lang="he-IL" sz="1600" dirty="0">
              <a:latin typeface="Calibri" panose="020F0502020204030204" pitchFamily="34" charset="0"/>
              <a:cs typeface="Calibri" panose="020F0502020204030204" pitchFamily="34" charset="0"/>
            </a:endParaRPr>
          </a:p>
          <a:p>
            <a:pPr marL="0" indent="0">
              <a:buNone/>
            </a:pPr>
            <a:endParaRPr lang="he-IL" sz="1600" dirty="0">
              <a:latin typeface="Calibri" panose="020F0502020204030204" pitchFamily="34" charset="0"/>
              <a:cs typeface="Calibri" panose="020F0502020204030204" pitchFamily="34" charset="0"/>
            </a:endParaRPr>
          </a:p>
        </p:txBody>
      </p:sp>
      <p:sp>
        <p:nvSpPr>
          <p:cNvPr id="4" name="מציין מיקום של מספר שקופית 3">
            <a:extLst>
              <a:ext uri="{FF2B5EF4-FFF2-40B4-BE49-F238E27FC236}">
                <a16:creationId xmlns:a16="http://schemas.microsoft.com/office/drawing/2014/main" id="{8A3DB904-AA92-4B24-9EB6-69D965A3E63E}"/>
              </a:ext>
            </a:extLst>
          </p:cNvPr>
          <p:cNvSpPr>
            <a:spLocks noGrp="1"/>
          </p:cNvSpPr>
          <p:nvPr>
            <p:ph type="sldNum" sz="quarter" idx="12"/>
          </p:nvPr>
        </p:nvSpPr>
        <p:spPr/>
        <p:txBody>
          <a:bodyPr/>
          <a:lstStyle/>
          <a:p>
            <a:fld id="{D57F1E4F-1CFF-5643-939E-217C01CDF565}" type="slidenum">
              <a:rPr lang="en-US" smtClean="0"/>
              <a:pPr/>
              <a:t>99</a:t>
            </a:fld>
            <a:endParaRPr lang="en-US" dirty="0"/>
          </a:p>
        </p:txBody>
      </p:sp>
      <p:pic>
        <p:nvPicPr>
          <p:cNvPr id="5" name="תמונה 4">
            <a:extLst>
              <a:ext uri="{FF2B5EF4-FFF2-40B4-BE49-F238E27FC236}">
                <a16:creationId xmlns:a16="http://schemas.microsoft.com/office/drawing/2014/main" id="{D34754BD-2F85-4339-AE56-EB5548AADF32}"/>
              </a:ext>
            </a:extLst>
          </p:cNvPr>
          <p:cNvPicPr>
            <a:picLocks noChangeAspect="1"/>
          </p:cNvPicPr>
          <p:nvPr/>
        </p:nvPicPr>
        <p:blipFill>
          <a:blip r:embed="rId2"/>
          <a:stretch>
            <a:fillRect/>
          </a:stretch>
        </p:blipFill>
        <p:spPr>
          <a:xfrm>
            <a:off x="2401142" y="4485766"/>
            <a:ext cx="7515225" cy="904875"/>
          </a:xfrm>
          <a:prstGeom prst="rect">
            <a:avLst/>
          </a:prstGeom>
        </p:spPr>
      </p:pic>
    </p:spTree>
    <p:extLst>
      <p:ext uri="{BB962C8B-B14F-4D97-AF65-F5344CB8AC3E}">
        <p14:creationId xmlns:p14="http://schemas.microsoft.com/office/powerpoint/2010/main" val="131000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 חדר ישיבות">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TM02900722[[fn=יונים - חדר ישיבות]]</Template>
  <TotalTime>12481</TotalTime>
  <Words>8941</Words>
  <Application>Microsoft Office PowerPoint</Application>
  <PresentationFormat>מסך רחב</PresentationFormat>
  <Paragraphs>617</Paragraphs>
  <Slides>117</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117</vt:i4>
      </vt:variant>
    </vt:vector>
  </HeadingPairs>
  <TitlesOfParts>
    <vt:vector size="125" baseType="lpstr">
      <vt:lpstr>Arial</vt:lpstr>
      <vt:lpstr>Calibri</vt:lpstr>
      <vt:lpstr>Century Gothic</vt:lpstr>
      <vt:lpstr>Courier New</vt:lpstr>
      <vt:lpstr>Times New Roman</vt:lpstr>
      <vt:lpstr>Wingdings</vt:lpstr>
      <vt:lpstr>Wingdings 3</vt:lpstr>
      <vt:lpstr>יונים - חדר ישיבות</vt:lpstr>
      <vt:lpstr>MongoDB  © Chaya Schiff 0548455703 chaya55703@gmail.com </vt:lpstr>
      <vt:lpstr>בסיסי נתונים</vt:lpstr>
      <vt:lpstr>שימוש בבסיסי נתונים</vt:lpstr>
      <vt:lpstr>Relational and Non-Relational Data Bases</vt:lpstr>
      <vt:lpstr>Big Data</vt:lpstr>
      <vt:lpstr>Big Data</vt:lpstr>
      <vt:lpstr>Big Data – שלושת ה Vs</vt:lpstr>
      <vt:lpstr>Big Data –  מאפיינים נוספים</vt:lpstr>
      <vt:lpstr>Big Data use cases</vt:lpstr>
      <vt:lpstr>Big Data – אתגרים</vt:lpstr>
      <vt:lpstr>No SQL Data Bases</vt:lpstr>
      <vt:lpstr>Mongo DB Database</vt:lpstr>
      <vt:lpstr>Mongo DB - Advantages</vt:lpstr>
      <vt:lpstr>Mongo DB - Properties</vt:lpstr>
      <vt:lpstr>Mongo DB - Properties</vt:lpstr>
      <vt:lpstr>מבנה הנתונים ב Mongo DB</vt:lpstr>
      <vt:lpstr>Mongo DB Document - Example</vt:lpstr>
      <vt:lpstr>Mongo DB stature vs SQL structure  </vt:lpstr>
      <vt:lpstr>Mongo DB vs SQL - Example</vt:lpstr>
      <vt:lpstr>Mongo DB VS SQL Server - Summarize</vt:lpstr>
      <vt:lpstr>Mongo DB VS SQL Server - Summarize</vt:lpstr>
      <vt:lpstr>Mongo DB VS SQL Server - Summarize</vt:lpstr>
      <vt:lpstr>Mongo DB VS SQL Server - Summarize</vt:lpstr>
      <vt:lpstr>Mongo DB VS SQL Server - Summarize</vt:lpstr>
      <vt:lpstr>Mongo DB VS SQL Server - Summarize</vt:lpstr>
      <vt:lpstr>Mongo DB Atlas</vt:lpstr>
      <vt:lpstr>Connect to Mongo DB Atlas</vt:lpstr>
      <vt:lpstr>Connect to Mongo DB Atlas</vt:lpstr>
      <vt:lpstr>Connect to Mongo DB Atlas</vt:lpstr>
      <vt:lpstr>Create a shared Cluster</vt:lpstr>
      <vt:lpstr>Create a shared Cluster</vt:lpstr>
      <vt:lpstr>Create a shared Cluster</vt:lpstr>
      <vt:lpstr>Create a new Cluster</vt:lpstr>
      <vt:lpstr>Create a new Cluster</vt:lpstr>
      <vt:lpstr>Create a new Cluster</vt:lpstr>
      <vt:lpstr>Connect to Cluster</vt:lpstr>
      <vt:lpstr>Connect to Cluster</vt:lpstr>
      <vt:lpstr>Connect to Cluster</vt:lpstr>
      <vt:lpstr>Connect to Cluster</vt:lpstr>
      <vt:lpstr>עבודה עם Mongo DB Compass</vt:lpstr>
      <vt:lpstr>עבודה עם Mongo DB Compass</vt:lpstr>
      <vt:lpstr>עבודה עם Mongo DB Compass –  הוספת Data</vt:lpstr>
      <vt:lpstr>עבודה עם Mongo DB Compass – הצגת הנתונים</vt:lpstr>
      <vt:lpstr>עבודה עם Mongo DB Compass – שמירת שאילתות</vt:lpstr>
      <vt:lpstr>עבודה עם Mongo DB Compass – טעינת שאילתות</vt:lpstr>
      <vt:lpstr>עבודה עם Mongo DB Compass –  תרגיל</vt:lpstr>
      <vt:lpstr>עבודה עם Mongo DB דרך ה shell</vt:lpstr>
      <vt:lpstr>Mongo Commands via Shell</vt:lpstr>
      <vt:lpstr>Mongo DB commands via shell</vt:lpstr>
      <vt:lpstr>Mongo Commands via Shell - CRUD</vt:lpstr>
      <vt:lpstr>פקודות CRUD – אופרטורים של השוואה</vt:lpstr>
      <vt:lpstr>פקודות CRUD -  Create - הוספה</vt:lpstr>
      <vt:lpstr>פקודות CRUD -  Read - שליפה</vt:lpstr>
      <vt:lpstr>find ע"י ערכי שדות בתוך embedded document</vt:lpstr>
      <vt:lpstr>find ע"י ערכי שדות במערך</vt:lpstr>
      <vt:lpstr>פקודות CRUD  - Update</vt:lpstr>
      <vt:lpstr>Update – הוספת אלמנטים למערך</vt:lpstr>
      <vt:lpstr>Update – עדכון שדה ב embedded document</vt:lpstr>
      <vt:lpstr>Update – עדכון אובייקט במערך</vt:lpstr>
      <vt:lpstr>Rename – עדכון שם שדה</vt:lpstr>
      <vt:lpstr>פקודות CRUD - Delete</vt:lpstr>
      <vt:lpstr>Unset – מחיקת שדה מ document</vt:lpstr>
      <vt:lpstr>Copy database</vt:lpstr>
      <vt:lpstr>פקודות CRUD - תרגיל</vt:lpstr>
      <vt:lpstr>עבודה עם robo3t</vt:lpstr>
      <vt:lpstr>עבודה עם  robo3t – התחברות ל database מקומי</vt:lpstr>
      <vt:lpstr>עבודה עם  robo3t – התחברות ל database מרוחק</vt:lpstr>
      <vt:lpstr>עבודה עם robo3t</vt:lpstr>
      <vt:lpstr>עבודה עם robo3t</vt:lpstr>
      <vt:lpstr>עבודה עם robo3t</vt:lpstr>
      <vt:lpstr>Write concern </vt:lpstr>
      <vt:lpstr>Write Concern</vt:lpstr>
      <vt:lpstr>Write Concern - Example</vt:lpstr>
      <vt:lpstr>References / Embedded Documents</vt:lpstr>
      <vt:lpstr>One to One – Embedded document via Reference</vt:lpstr>
      <vt:lpstr>One to One – Embedded document via Reference</vt:lpstr>
      <vt:lpstr>One to Many – Embedded document via Reference</vt:lpstr>
      <vt:lpstr>One to Many - Embedded Document via Reference </vt:lpstr>
      <vt:lpstr>Many to Many</vt:lpstr>
      <vt:lpstr>שימוש ב Embedded Document –  יתרונות וחסרונות - סיכום</vt:lpstr>
      <vt:lpstr>שימוש ב Reference – יתרונות וחסרונות - סיכום</vt:lpstr>
      <vt:lpstr>Reference &amp; Embedded Documents - תרגיל</vt:lpstr>
      <vt:lpstr>Aggregations</vt:lpstr>
      <vt:lpstr>Aggregations</vt:lpstr>
      <vt:lpstr>Aggregations pipelines</vt:lpstr>
      <vt:lpstr>Aggregation pipelines</vt:lpstr>
      <vt:lpstr>Aggregation pipelines - Example</vt:lpstr>
      <vt:lpstr>Aggregation pipeline - Example</vt:lpstr>
      <vt:lpstr>Aggregation pipeline –  שלבים</vt:lpstr>
      <vt:lpstr>Aggregation pipeline – Group</vt:lpstr>
      <vt:lpstr>Single purpose aggregation methods</vt:lpstr>
      <vt:lpstr>יצירת aggregations דרך ה MongoDB Compass</vt:lpstr>
      <vt:lpstr>יצירת aggregations דרך ה MongoDB Compass</vt:lpstr>
      <vt:lpstr>$lookup</vt:lpstr>
      <vt:lpstr>$lookup</vt:lpstr>
      <vt:lpstr>$lookup - Example </vt:lpstr>
      <vt:lpstr>Aggregations &amp; $lookup –  תרגיל</vt:lpstr>
      <vt:lpstr>MongoDB functions</vt:lpstr>
      <vt:lpstr>MongoDB functions</vt:lpstr>
      <vt:lpstr>MongoDB Script</vt:lpstr>
      <vt:lpstr>MongoDB Script - Example</vt:lpstr>
      <vt:lpstr>GridFS- אחסון קבצים ב MongoDB</vt:lpstr>
      <vt:lpstr>GridFS</vt:lpstr>
      <vt:lpstr>MongoDB – Connect From Python</vt:lpstr>
      <vt:lpstr>Python MongoDB - Create Database</vt:lpstr>
      <vt:lpstr>Python MongoDB - Create Collection</vt:lpstr>
      <vt:lpstr>Python MongoDB – Insert Document</vt:lpstr>
      <vt:lpstr>Python MongoDB – Find()</vt:lpstr>
      <vt:lpstr>Python MongoDB - Query</vt:lpstr>
      <vt:lpstr>Python MongoDB – Sort()</vt:lpstr>
      <vt:lpstr>Python MongoDB – Delete Document</vt:lpstr>
      <vt:lpstr>Python MongoDB – Drop Collection</vt:lpstr>
      <vt:lpstr>Python MongoDB – Update()</vt:lpstr>
      <vt:lpstr>Python MongoDB – Limit()</vt:lpstr>
      <vt:lpstr>Python MongoDB - Aggregation</vt:lpstr>
      <vt:lpstr>Python MongoDB - $group(aggregation)</vt:lpstr>
      <vt:lpstr>Python MongoDB – Aggregations – More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dc:creator>Chaya Kolitz</dc:creator>
  <cp:lastModifiedBy>שיף חיה</cp:lastModifiedBy>
  <cp:revision>463</cp:revision>
  <dcterms:created xsi:type="dcterms:W3CDTF">2022-06-02T08:53:24Z</dcterms:created>
  <dcterms:modified xsi:type="dcterms:W3CDTF">2023-03-05T08:13:27Z</dcterms:modified>
</cp:coreProperties>
</file>